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sldIdLst>
    <p:sldId id="256" r:id="rId2"/>
    <p:sldId id="429" r:id="rId3"/>
    <p:sldId id="491" r:id="rId4"/>
    <p:sldId id="492" r:id="rId5"/>
    <p:sldId id="430" r:id="rId6"/>
    <p:sldId id="466" r:id="rId7"/>
    <p:sldId id="467" r:id="rId8"/>
    <p:sldId id="469" r:id="rId9"/>
    <p:sldId id="432" r:id="rId10"/>
    <p:sldId id="433" r:id="rId11"/>
    <p:sldId id="434" r:id="rId12"/>
    <p:sldId id="435" r:id="rId13"/>
    <p:sldId id="470" r:id="rId14"/>
    <p:sldId id="493" r:id="rId15"/>
    <p:sldId id="494" r:id="rId16"/>
    <p:sldId id="495" r:id="rId17"/>
    <p:sldId id="496" r:id="rId18"/>
    <p:sldId id="497" r:id="rId19"/>
    <p:sldId id="498" r:id="rId20"/>
    <p:sldId id="499" r:id="rId21"/>
    <p:sldId id="500" r:id="rId22"/>
    <p:sldId id="501" r:id="rId23"/>
    <p:sldId id="502" r:id="rId24"/>
    <p:sldId id="440" r:id="rId25"/>
    <p:sldId id="441" r:id="rId26"/>
    <p:sldId id="471" r:id="rId27"/>
    <p:sldId id="472" r:id="rId28"/>
    <p:sldId id="473" r:id="rId29"/>
    <p:sldId id="445" r:id="rId30"/>
    <p:sldId id="446" r:id="rId31"/>
    <p:sldId id="448" r:id="rId32"/>
    <p:sldId id="548" r:id="rId33"/>
    <p:sldId id="452" r:id="rId34"/>
    <p:sldId id="485" r:id="rId35"/>
    <p:sldId id="486" r:id="rId36"/>
    <p:sldId id="487" r:id="rId37"/>
    <p:sldId id="488" r:id="rId38"/>
    <p:sldId id="489" r:id="rId39"/>
    <p:sldId id="490" r:id="rId40"/>
    <p:sldId id="503" r:id="rId41"/>
    <p:sldId id="534" r:id="rId42"/>
    <p:sldId id="535" r:id="rId43"/>
    <p:sldId id="536" r:id="rId44"/>
    <p:sldId id="515" r:id="rId45"/>
    <p:sldId id="519" r:id="rId46"/>
    <p:sldId id="537" r:id="rId47"/>
    <p:sldId id="538" r:id="rId48"/>
    <p:sldId id="539" r:id="rId49"/>
    <p:sldId id="543" r:id="rId50"/>
    <p:sldId id="525" r:id="rId51"/>
    <p:sldId id="540" r:id="rId52"/>
    <p:sldId id="528" r:id="rId53"/>
    <p:sldId id="529" r:id="rId54"/>
    <p:sldId id="541" r:id="rId55"/>
    <p:sldId id="542" r:id="rId56"/>
    <p:sldId id="362" r:id="rId5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0" autoAdjust="0"/>
    <p:restoredTop sz="94428" autoAdjust="0"/>
  </p:normalViewPr>
  <p:slideViewPr>
    <p:cSldViewPr>
      <p:cViewPr varScale="1">
        <p:scale>
          <a:sx n="106" d="100"/>
          <a:sy n="106" d="100"/>
        </p:scale>
        <p:origin x="171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252" y="-114"/>
      </p:cViewPr>
      <p:guideLst>
        <p:guide orient="horz" pos="3024"/>
        <p:guide pos="230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A2BAFB-F49C-4B72-8AF2-0173DB9BE2DC}" type="doc">
      <dgm:prSet loTypeId="urn:microsoft.com/office/officeart/2005/8/layout/vList3" loCatId="list" qsTypeId="urn:microsoft.com/office/officeart/2005/8/quickstyle/simple1" qsCatId="simple" csTypeId="urn:microsoft.com/office/officeart/2005/8/colors/accent1_2" csCatId="accent1" phldr="1"/>
      <dgm:spPr/>
    </dgm:pt>
    <dgm:pt modelId="{3581E986-B817-445F-8EB5-FBAAC49AFBC1}">
      <dgm:prSet phldrT="[Text]"/>
      <dgm:spPr/>
      <dgm:t>
        <a:bodyPr/>
        <a:lstStyle/>
        <a:p>
          <a:r>
            <a:rPr lang="en-US" dirty="0" smtClean="0"/>
            <a:t>Equifax</a:t>
          </a:r>
          <a:endParaRPr lang="en-IN" dirty="0"/>
        </a:p>
      </dgm:t>
    </dgm:pt>
    <dgm:pt modelId="{177790DE-203E-4D31-A965-8100288AE591}" type="parTrans" cxnId="{DBE98632-5EC8-4E85-9648-4E11FBBD2F3D}">
      <dgm:prSet/>
      <dgm:spPr/>
      <dgm:t>
        <a:bodyPr/>
        <a:lstStyle/>
        <a:p>
          <a:endParaRPr lang="en-IN"/>
        </a:p>
      </dgm:t>
    </dgm:pt>
    <dgm:pt modelId="{900BDC1C-760C-4132-8BF5-0F91D0FCEC5B}" type="sibTrans" cxnId="{DBE98632-5EC8-4E85-9648-4E11FBBD2F3D}">
      <dgm:prSet/>
      <dgm:spPr/>
      <dgm:t>
        <a:bodyPr/>
        <a:lstStyle/>
        <a:p>
          <a:endParaRPr lang="en-IN"/>
        </a:p>
      </dgm:t>
    </dgm:pt>
    <dgm:pt modelId="{C3AA2513-A7DA-4D7F-80D7-71F3C9985147}">
      <dgm:prSet phldrT="[Text]"/>
      <dgm:spPr/>
      <dgm:t>
        <a:bodyPr/>
        <a:lstStyle/>
        <a:p>
          <a:r>
            <a:rPr lang="en-US" dirty="0" smtClean="0"/>
            <a:t>Trans Union CIBIL</a:t>
          </a:r>
          <a:endParaRPr lang="en-IN" dirty="0"/>
        </a:p>
      </dgm:t>
    </dgm:pt>
    <dgm:pt modelId="{09082E3E-3325-4EB5-A7DB-C0719BB7DB1A}" type="parTrans" cxnId="{799945AE-12BA-4257-AD6B-F6958072A49B}">
      <dgm:prSet/>
      <dgm:spPr/>
      <dgm:t>
        <a:bodyPr/>
        <a:lstStyle/>
        <a:p>
          <a:endParaRPr lang="en-IN"/>
        </a:p>
      </dgm:t>
    </dgm:pt>
    <dgm:pt modelId="{4BA1904D-DEF0-4D97-A8E5-81BF2909F141}" type="sibTrans" cxnId="{799945AE-12BA-4257-AD6B-F6958072A49B}">
      <dgm:prSet/>
      <dgm:spPr/>
      <dgm:t>
        <a:bodyPr/>
        <a:lstStyle/>
        <a:p>
          <a:endParaRPr lang="en-IN"/>
        </a:p>
      </dgm:t>
    </dgm:pt>
    <dgm:pt modelId="{064FED14-4199-4F6F-A010-478145F57E28}">
      <dgm:prSet phldrT="[Text]"/>
      <dgm:spPr/>
      <dgm:t>
        <a:bodyPr/>
        <a:lstStyle/>
        <a:p>
          <a:r>
            <a:rPr lang="en-US" dirty="0" smtClean="0"/>
            <a:t>CRIF High Mark</a:t>
          </a:r>
          <a:endParaRPr lang="en-IN" dirty="0"/>
        </a:p>
      </dgm:t>
    </dgm:pt>
    <dgm:pt modelId="{56605FF2-0CD1-458C-BF25-02C24BAF5548}" type="parTrans" cxnId="{164D868B-AB00-43FE-9563-5EDBF4E09011}">
      <dgm:prSet/>
      <dgm:spPr/>
      <dgm:t>
        <a:bodyPr/>
        <a:lstStyle/>
        <a:p>
          <a:endParaRPr lang="en-IN"/>
        </a:p>
      </dgm:t>
    </dgm:pt>
    <dgm:pt modelId="{328D8CF2-237D-4EEC-9785-09A0CB5858E6}" type="sibTrans" cxnId="{164D868B-AB00-43FE-9563-5EDBF4E09011}">
      <dgm:prSet/>
      <dgm:spPr/>
      <dgm:t>
        <a:bodyPr/>
        <a:lstStyle/>
        <a:p>
          <a:endParaRPr lang="en-IN"/>
        </a:p>
      </dgm:t>
    </dgm:pt>
    <dgm:pt modelId="{5DDA8834-DC41-44F1-914C-CBD1D0E22DCD}">
      <dgm:prSet/>
      <dgm:spPr/>
      <dgm:t>
        <a:bodyPr/>
        <a:lstStyle/>
        <a:p>
          <a:r>
            <a:rPr lang="en-US" dirty="0" smtClean="0"/>
            <a:t>Experian</a:t>
          </a:r>
          <a:endParaRPr lang="en-IN" dirty="0"/>
        </a:p>
      </dgm:t>
    </dgm:pt>
    <dgm:pt modelId="{10FD4BE3-E7F4-48D3-A45E-D0E6630BE506}" type="parTrans" cxnId="{6E025390-23AE-464E-BFEE-7BF8BE8F0242}">
      <dgm:prSet/>
      <dgm:spPr/>
      <dgm:t>
        <a:bodyPr/>
        <a:lstStyle/>
        <a:p>
          <a:endParaRPr lang="en-IN"/>
        </a:p>
      </dgm:t>
    </dgm:pt>
    <dgm:pt modelId="{77F1098C-9EF2-47D5-AA49-838C5DA4C40A}" type="sibTrans" cxnId="{6E025390-23AE-464E-BFEE-7BF8BE8F0242}">
      <dgm:prSet/>
      <dgm:spPr/>
      <dgm:t>
        <a:bodyPr/>
        <a:lstStyle/>
        <a:p>
          <a:endParaRPr lang="en-IN"/>
        </a:p>
      </dgm:t>
    </dgm:pt>
    <dgm:pt modelId="{86D7F5FC-9761-41D9-BAED-BE58DD9C783E}" type="pres">
      <dgm:prSet presAssocID="{DDA2BAFB-F49C-4B72-8AF2-0173DB9BE2DC}" presName="linearFlow" presStyleCnt="0">
        <dgm:presLayoutVars>
          <dgm:dir/>
          <dgm:resizeHandles val="exact"/>
        </dgm:presLayoutVars>
      </dgm:prSet>
      <dgm:spPr/>
    </dgm:pt>
    <dgm:pt modelId="{3240E633-4545-4365-8656-8FEB07B3DD86}" type="pres">
      <dgm:prSet presAssocID="{3581E986-B817-445F-8EB5-FBAAC49AFBC1}" presName="composite" presStyleCnt="0"/>
      <dgm:spPr/>
    </dgm:pt>
    <dgm:pt modelId="{2D50949D-8407-491D-8014-399755184ADB}" type="pres">
      <dgm:prSet presAssocID="{3581E986-B817-445F-8EB5-FBAAC49AFBC1}" presName="imgShp" presStyleLbl="fgImgPlace1" presStyleIdx="0" presStyleCnt="4"/>
      <dgm:spPr/>
    </dgm:pt>
    <dgm:pt modelId="{AC27C776-B7BB-43AD-BA2B-DF2301AF1B67}" type="pres">
      <dgm:prSet presAssocID="{3581E986-B817-445F-8EB5-FBAAC49AFBC1}" presName="txShp" presStyleLbl="node1" presStyleIdx="0" presStyleCnt="4">
        <dgm:presLayoutVars>
          <dgm:bulletEnabled val="1"/>
        </dgm:presLayoutVars>
      </dgm:prSet>
      <dgm:spPr/>
      <dgm:t>
        <a:bodyPr/>
        <a:lstStyle/>
        <a:p>
          <a:endParaRPr lang="en-IN"/>
        </a:p>
      </dgm:t>
    </dgm:pt>
    <dgm:pt modelId="{F3C16E58-45B2-4D55-809E-DEC9072F9E6F}" type="pres">
      <dgm:prSet presAssocID="{900BDC1C-760C-4132-8BF5-0F91D0FCEC5B}" presName="spacing" presStyleCnt="0"/>
      <dgm:spPr/>
    </dgm:pt>
    <dgm:pt modelId="{BB54AA76-DA28-4C8C-B822-BB22439789AA}" type="pres">
      <dgm:prSet presAssocID="{5DDA8834-DC41-44F1-914C-CBD1D0E22DCD}" presName="composite" presStyleCnt="0"/>
      <dgm:spPr/>
    </dgm:pt>
    <dgm:pt modelId="{FA735967-760D-424D-BBF0-FF86BF6292A1}" type="pres">
      <dgm:prSet presAssocID="{5DDA8834-DC41-44F1-914C-CBD1D0E22DCD}" presName="imgShp" presStyleLbl="fgImgPlace1" presStyleIdx="1" presStyleCnt="4"/>
      <dgm:spPr/>
    </dgm:pt>
    <dgm:pt modelId="{7AC118A1-EE1B-42CA-BA2B-07B1AFFAD301}" type="pres">
      <dgm:prSet presAssocID="{5DDA8834-DC41-44F1-914C-CBD1D0E22DCD}" presName="txShp" presStyleLbl="node1" presStyleIdx="1" presStyleCnt="4">
        <dgm:presLayoutVars>
          <dgm:bulletEnabled val="1"/>
        </dgm:presLayoutVars>
      </dgm:prSet>
      <dgm:spPr/>
      <dgm:t>
        <a:bodyPr/>
        <a:lstStyle/>
        <a:p>
          <a:endParaRPr lang="en-IN"/>
        </a:p>
      </dgm:t>
    </dgm:pt>
    <dgm:pt modelId="{F921C8FF-B27C-48BC-9C10-D35938841F63}" type="pres">
      <dgm:prSet presAssocID="{77F1098C-9EF2-47D5-AA49-838C5DA4C40A}" presName="spacing" presStyleCnt="0"/>
      <dgm:spPr/>
    </dgm:pt>
    <dgm:pt modelId="{A9E88B51-A12F-4789-B35C-98710CC29449}" type="pres">
      <dgm:prSet presAssocID="{C3AA2513-A7DA-4D7F-80D7-71F3C9985147}" presName="composite" presStyleCnt="0"/>
      <dgm:spPr/>
    </dgm:pt>
    <dgm:pt modelId="{6B7515A6-78EB-40E4-BA65-FF56D94431AD}" type="pres">
      <dgm:prSet presAssocID="{C3AA2513-A7DA-4D7F-80D7-71F3C9985147}" presName="imgShp" presStyleLbl="fgImgPlace1" presStyleIdx="2" presStyleCnt="4"/>
      <dgm:spPr/>
    </dgm:pt>
    <dgm:pt modelId="{764EC8F8-EFB7-4497-ACD8-EEF8D641ADCC}" type="pres">
      <dgm:prSet presAssocID="{C3AA2513-A7DA-4D7F-80D7-71F3C9985147}" presName="txShp" presStyleLbl="node1" presStyleIdx="2" presStyleCnt="4">
        <dgm:presLayoutVars>
          <dgm:bulletEnabled val="1"/>
        </dgm:presLayoutVars>
      </dgm:prSet>
      <dgm:spPr/>
      <dgm:t>
        <a:bodyPr/>
        <a:lstStyle/>
        <a:p>
          <a:endParaRPr lang="en-IN"/>
        </a:p>
      </dgm:t>
    </dgm:pt>
    <dgm:pt modelId="{B2A651BC-4406-4C79-B673-9CB1A538D37C}" type="pres">
      <dgm:prSet presAssocID="{4BA1904D-DEF0-4D97-A8E5-81BF2909F141}" presName="spacing" presStyleCnt="0"/>
      <dgm:spPr/>
    </dgm:pt>
    <dgm:pt modelId="{4F1997AE-7D92-4633-A77C-7CA5DC7C611C}" type="pres">
      <dgm:prSet presAssocID="{064FED14-4199-4F6F-A010-478145F57E28}" presName="composite" presStyleCnt="0"/>
      <dgm:spPr/>
    </dgm:pt>
    <dgm:pt modelId="{070CDB75-D082-43CC-8B9D-FB4291C1BE8F}" type="pres">
      <dgm:prSet presAssocID="{064FED14-4199-4F6F-A010-478145F57E28}" presName="imgShp" presStyleLbl="fgImgPlace1" presStyleIdx="3" presStyleCnt="4"/>
      <dgm:spPr/>
    </dgm:pt>
    <dgm:pt modelId="{E6229374-0FC3-4A4F-A6A5-316557DD643A}" type="pres">
      <dgm:prSet presAssocID="{064FED14-4199-4F6F-A010-478145F57E28}" presName="txShp" presStyleLbl="node1" presStyleIdx="3" presStyleCnt="4">
        <dgm:presLayoutVars>
          <dgm:bulletEnabled val="1"/>
        </dgm:presLayoutVars>
      </dgm:prSet>
      <dgm:spPr/>
      <dgm:t>
        <a:bodyPr/>
        <a:lstStyle/>
        <a:p>
          <a:endParaRPr lang="en-IN"/>
        </a:p>
      </dgm:t>
    </dgm:pt>
  </dgm:ptLst>
  <dgm:cxnLst>
    <dgm:cxn modelId="{DBE98632-5EC8-4E85-9648-4E11FBBD2F3D}" srcId="{DDA2BAFB-F49C-4B72-8AF2-0173DB9BE2DC}" destId="{3581E986-B817-445F-8EB5-FBAAC49AFBC1}" srcOrd="0" destOrd="0" parTransId="{177790DE-203E-4D31-A965-8100288AE591}" sibTransId="{900BDC1C-760C-4132-8BF5-0F91D0FCEC5B}"/>
    <dgm:cxn modelId="{77F1559E-909C-4313-A445-C492C1F8E93A}" type="presOf" srcId="{DDA2BAFB-F49C-4B72-8AF2-0173DB9BE2DC}" destId="{86D7F5FC-9761-41D9-BAED-BE58DD9C783E}" srcOrd="0" destOrd="0" presId="urn:microsoft.com/office/officeart/2005/8/layout/vList3"/>
    <dgm:cxn modelId="{799945AE-12BA-4257-AD6B-F6958072A49B}" srcId="{DDA2BAFB-F49C-4B72-8AF2-0173DB9BE2DC}" destId="{C3AA2513-A7DA-4D7F-80D7-71F3C9985147}" srcOrd="2" destOrd="0" parTransId="{09082E3E-3325-4EB5-A7DB-C0719BB7DB1A}" sibTransId="{4BA1904D-DEF0-4D97-A8E5-81BF2909F141}"/>
    <dgm:cxn modelId="{5570F31E-11E3-4CB4-8725-DA1FC8DF1B52}" type="presOf" srcId="{3581E986-B817-445F-8EB5-FBAAC49AFBC1}" destId="{AC27C776-B7BB-43AD-BA2B-DF2301AF1B67}" srcOrd="0" destOrd="0" presId="urn:microsoft.com/office/officeart/2005/8/layout/vList3"/>
    <dgm:cxn modelId="{5F00D1C7-C358-45BC-8968-5EF9911C8CCD}" type="presOf" srcId="{5DDA8834-DC41-44F1-914C-CBD1D0E22DCD}" destId="{7AC118A1-EE1B-42CA-BA2B-07B1AFFAD301}" srcOrd="0" destOrd="0" presId="urn:microsoft.com/office/officeart/2005/8/layout/vList3"/>
    <dgm:cxn modelId="{6E025390-23AE-464E-BFEE-7BF8BE8F0242}" srcId="{DDA2BAFB-F49C-4B72-8AF2-0173DB9BE2DC}" destId="{5DDA8834-DC41-44F1-914C-CBD1D0E22DCD}" srcOrd="1" destOrd="0" parTransId="{10FD4BE3-E7F4-48D3-A45E-D0E6630BE506}" sibTransId="{77F1098C-9EF2-47D5-AA49-838C5DA4C40A}"/>
    <dgm:cxn modelId="{FB87AB2E-8EA3-44A8-B612-82054B5BB8A7}" type="presOf" srcId="{064FED14-4199-4F6F-A010-478145F57E28}" destId="{E6229374-0FC3-4A4F-A6A5-316557DD643A}" srcOrd="0" destOrd="0" presId="urn:microsoft.com/office/officeart/2005/8/layout/vList3"/>
    <dgm:cxn modelId="{AB409ED1-0A5F-44D9-A645-73AC947EE8BA}" type="presOf" srcId="{C3AA2513-A7DA-4D7F-80D7-71F3C9985147}" destId="{764EC8F8-EFB7-4497-ACD8-EEF8D641ADCC}" srcOrd="0" destOrd="0" presId="urn:microsoft.com/office/officeart/2005/8/layout/vList3"/>
    <dgm:cxn modelId="{164D868B-AB00-43FE-9563-5EDBF4E09011}" srcId="{DDA2BAFB-F49C-4B72-8AF2-0173DB9BE2DC}" destId="{064FED14-4199-4F6F-A010-478145F57E28}" srcOrd="3" destOrd="0" parTransId="{56605FF2-0CD1-458C-BF25-02C24BAF5548}" sibTransId="{328D8CF2-237D-4EEC-9785-09A0CB5858E6}"/>
    <dgm:cxn modelId="{3BC8385B-9821-48CB-9DC9-E55498AF000C}" type="presParOf" srcId="{86D7F5FC-9761-41D9-BAED-BE58DD9C783E}" destId="{3240E633-4545-4365-8656-8FEB07B3DD86}" srcOrd="0" destOrd="0" presId="urn:microsoft.com/office/officeart/2005/8/layout/vList3"/>
    <dgm:cxn modelId="{3D0D10E8-1981-45BC-9219-D7E870DA3841}" type="presParOf" srcId="{3240E633-4545-4365-8656-8FEB07B3DD86}" destId="{2D50949D-8407-491D-8014-399755184ADB}" srcOrd="0" destOrd="0" presId="urn:microsoft.com/office/officeart/2005/8/layout/vList3"/>
    <dgm:cxn modelId="{61799210-B9BC-4770-B215-34CEA23669BD}" type="presParOf" srcId="{3240E633-4545-4365-8656-8FEB07B3DD86}" destId="{AC27C776-B7BB-43AD-BA2B-DF2301AF1B67}" srcOrd="1" destOrd="0" presId="urn:microsoft.com/office/officeart/2005/8/layout/vList3"/>
    <dgm:cxn modelId="{9B923B3A-7449-41A2-B14E-5AFCDE06BB4E}" type="presParOf" srcId="{86D7F5FC-9761-41D9-BAED-BE58DD9C783E}" destId="{F3C16E58-45B2-4D55-809E-DEC9072F9E6F}" srcOrd="1" destOrd="0" presId="urn:microsoft.com/office/officeart/2005/8/layout/vList3"/>
    <dgm:cxn modelId="{23E7E1D1-2959-4E2C-BBD8-800E9C162F0A}" type="presParOf" srcId="{86D7F5FC-9761-41D9-BAED-BE58DD9C783E}" destId="{BB54AA76-DA28-4C8C-B822-BB22439789AA}" srcOrd="2" destOrd="0" presId="urn:microsoft.com/office/officeart/2005/8/layout/vList3"/>
    <dgm:cxn modelId="{948516C1-6E07-48EA-BD77-5D387363A00B}" type="presParOf" srcId="{BB54AA76-DA28-4C8C-B822-BB22439789AA}" destId="{FA735967-760D-424D-BBF0-FF86BF6292A1}" srcOrd="0" destOrd="0" presId="urn:microsoft.com/office/officeart/2005/8/layout/vList3"/>
    <dgm:cxn modelId="{6665D632-6601-44F5-A61F-CA6A8D575A18}" type="presParOf" srcId="{BB54AA76-DA28-4C8C-B822-BB22439789AA}" destId="{7AC118A1-EE1B-42CA-BA2B-07B1AFFAD301}" srcOrd="1" destOrd="0" presId="urn:microsoft.com/office/officeart/2005/8/layout/vList3"/>
    <dgm:cxn modelId="{42EA7C43-FEED-43A1-8FE7-FA68007BA632}" type="presParOf" srcId="{86D7F5FC-9761-41D9-BAED-BE58DD9C783E}" destId="{F921C8FF-B27C-48BC-9C10-D35938841F63}" srcOrd="3" destOrd="0" presId="urn:microsoft.com/office/officeart/2005/8/layout/vList3"/>
    <dgm:cxn modelId="{58D036C1-3A1A-435E-90D6-CF9C12153AC5}" type="presParOf" srcId="{86D7F5FC-9761-41D9-BAED-BE58DD9C783E}" destId="{A9E88B51-A12F-4789-B35C-98710CC29449}" srcOrd="4" destOrd="0" presId="urn:microsoft.com/office/officeart/2005/8/layout/vList3"/>
    <dgm:cxn modelId="{36F46CEC-A279-4A23-A8F3-84E5D395AF08}" type="presParOf" srcId="{A9E88B51-A12F-4789-B35C-98710CC29449}" destId="{6B7515A6-78EB-40E4-BA65-FF56D94431AD}" srcOrd="0" destOrd="0" presId="urn:microsoft.com/office/officeart/2005/8/layout/vList3"/>
    <dgm:cxn modelId="{44546FDC-1C4B-4133-B12E-6A7E8C6655EC}" type="presParOf" srcId="{A9E88B51-A12F-4789-B35C-98710CC29449}" destId="{764EC8F8-EFB7-4497-ACD8-EEF8D641ADCC}" srcOrd="1" destOrd="0" presId="urn:microsoft.com/office/officeart/2005/8/layout/vList3"/>
    <dgm:cxn modelId="{84550D5E-F0C1-46A1-975A-7661B49DBFA3}" type="presParOf" srcId="{86D7F5FC-9761-41D9-BAED-BE58DD9C783E}" destId="{B2A651BC-4406-4C79-B673-9CB1A538D37C}" srcOrd="5" destOrd="0" presId="urn:microsoft.com/office/officeart/2005/8/layout/vList3"/>
    <dgm:cxn modelId="{997D4688-4E41-48B6-9741-2BC631473B7F}" type="presParOf" srcId="{86D7F5FC-9761-41D9-BAED-BE58DD9C783E}" destId="{4F1997AE-7D92-4633-A77C-7CA5DC7C611C}" srcOrd="6" destOrd="0" presId="urn:microsoft.com/office/officeart/2005/8/layout/vList3"/>
    <dgm:cxn modelId="{E640B9CB-FD70-4C13-8793-3ECDB36C7EBB}" type="presParOf" srcId="{4F1997AE-7D92-4633-A77C-7CA5DC7C611C}" destId="{070CDB75-D082-43CC-8B9D-FB4291C1BE8F}" srcOrd="0" destOrd="0" presId="urn:microsoft.com/office/officeart/2005/8/layout/vList3"/>
    <dgm:cxn modelId="{C56F658A-1A82-4901-889B-24AE6DF2D6D6}" type="presParOf" srcId="{4F1997AE-7D92-4633-A77C-7CA5DC7C611C}" destId="{E6229374-0FC3-4A4F-A6A5-316557DD643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27C776-B7BB-43AD-BA2B-DF2301AF1B67}">
      <dsp:nvSpPr>
        <dsp:cNvPr id="0" name=""/>
        <dsp:cNvSpPr/>
      </dsp:nvSpPr>
      <dsp:spPr>
        <a:xfrm rot="10800000">
          <a:off x="1228486" y="1270"/>
          <a:ext cx="4053840" cy="8296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5843" tIns="118110" rIns="220472" bIns="118110" numCol="1" spcCol="1270" anchor="ctr" anchorCtr="0">
          <a:noAutofit/>
        </a:bodyPr>
        <a:lstStyle/>
        <a:p>
          <a:pPr lvl="0" algn="ctr" defTabSz="1377950">
            <a:lnSpc>
              <a:spcPct val="90000"/>
            </a:lnSpc>
            <a:spcBef>
              <a:spcPct val="0"/>
            </a:spcBef>
            <a:spcAft>
              <a:spcPct val="35000"/>
            </a:spcAft>
          </a:pPr>
          <a:r>
            <a:rPr lang="en-US" sz="3100" kern="1200" dirty="0" smtClean="0"/>
            <a:t>Equifax</a:t>
          </a:r>
          <a:endParaRPr lang="en-IN" sz="3100" kern="1200" dirty="0"/>
        </a:p>
      </dsp:txBody>
      <dsp:txXfrm rot="10800000">
        <a:off x="1435893" y="1270"/>
        <a:ext cx="3846433" cy="829627"/>
      </dsp:txXfrm>
    </dsp:sp>
    <dsp:sp modelId="{2D50949D-8407-491D-8014-399755184ADB}">
      <dsp:nvSpPr>
        <dsp:cNvPr id="0" name=""/>
        <dsp:cNvSpPr/>
      </dsp:nvSpPr>
      <dsp:spPr>
        <a:xfrm>
          <a:off x="813673" y="1270"/>
          <a:ext cx="829627" cy="82962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C118A1-EE1B-42CA-BA2B-07B1AFFAD301}">
      <dsp:nvSpPr>
        <dsp:cNvPr id="0" name=""/>
        <dsp:cNvSpPr/>
      </dsp:nvSpPr>
      <dsp:spPr>
        <a:xfrm rot="10800000">
          <a:off x="1228486" y="1078547"/>
          <a:ext cx="4053840" cy="8296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5843" tIns="118110" rIns="220472" bIns="118110" numCol="1" spcCol="1270" anchor="ctr" anchorCtr="0">
          <a:noAutofit/>
        </a:bodyPr>
        <a:lstStyle/>
        <a:p>
          <a:pPr lvl="0" algn="ctr" defTabSz="1377950">
            <a:lnSpc>
              <a:spcPct val="90000"/>
            </a:lnSpc>
            <a:spcBef>
              <a:spcPct val="0"/>
            </a:spcBef>
            <a:spcAft>
              <a:spcPct val="35000"/>
            </a:spcAft>
          </a:pPr>
          <a:r>
            <a:rPr lang="en-US" sz="3100" kern="1200" dirty="0" smtClean="0"/>
            <a:t>Experian</a:t>
          </a:r>
          <a:endParaRPr lang="en-IN" sz="3100" kern="1200" dirty="0"/>
        </a:p>
      </dsp:txBody>
      <dsp:txXfrm rot="10800000">
        <a:off x="1435893" y="1078547"/>
        <a:ext cx="3846433" cy="829627"/>
      </dsp:txXfrm>
    </dsp:sp>
    <dsp:sp modelId="{FA735967-760D-424D-BBF0-FF86BF6292A1}">
      <dsp:nvSpPr>
        <dsp:cNvPr id="0" name=""/>
        <dsp:cNvSpPr/>
      </dsp:nvSpPr>
      <dsp:spPr>
        <a:xfrm>
          <a:off x="813673" y="1078547"/>
          <a:ext cx="829627" cy="82962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4EC8F8-EFB7-4497-ACD8-EEF8D641ADCC}">
      <dsp:nvSpPr>
        <dsp:cNvPr id="0" name=""/>
        <dsp:cNvSpPr/>
      </dsp:nvSpPr>
      <dsp:spPr>
        <a:xfrm rot="10800000">
          <a:off x="1228486" y="2155825"/>
          <a:ext cx="4053840" cy="8296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5843" tIns="118110" rIns="220472" bIns="118110" numCol="1" spcCol="1270" anchor="ctr" anchorCtr="0">
          <a:noAutofit/>
        </a:bodyPr>
        <a:lstStyle/>
        <a:p>
          <a:pPr lvl="0" algn="ctr" defTabSz="1377950">
            <a:lnSpc>
              <a:spcPct val="90000"/>
            </a:lnSpc>
            <a:spcBef>
              <a:spcPct val="0"/>
            </a:spcBef>
            <a:spcAft>
              <a:spcPct val="35000"/>
            </a:spcAft>
          </a:pPr>
          <a:r>
            <a:rPr lang="en-US" sz="3100" kern="1200" dirty="0" smtClean="0"/>
            <a:t>Trans Union CIBIL</a:t>
          </a:r>
          <a:endParaRPr lang="en-IN" sz="3100" kern="1200" dirty="0"/>
        </a:p>
      </dsp:txBody>
      <dsp:txXfrm rot="10800000">
        <a:off x="1435893" y="2155825"/>
        <a:ext cx="3846433" cy="829627"/>
      </dsp:txXfrm>
    </dsp:sp>
    <dsp:sp modelId="{6B7515A6-78EB-40E4-BA65-FF56D94431AD}">
      <dsp:nvSpPr>
        <dsp:cNvPr id="0" name=""/>
        <dsp:cNvSpPr/>
      </dsp:nvSpPr>
      <dsp:spPr>
        <a:xfrm>
          <a:off x="813673" y="2155825"/>
          <a:ext cx="829627" cy="82962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229374-0FC3-4A4F-A6A5-316557DD643A}">
      <dsp:nvSpPr>
        <dsp:cNvPr id="0" name=""/>
        <dsp:cNvSpPr/>
      </dsp:nvSpPr>
      <dsp:spPr>
        <a:xfrm rot="10800000">
          <a:off x="1228486" y="3233102"/>
          <a:ext cx="4053840" cy="8296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5843" tIns="118110" rIns="220472" bIns="118110" numCol="1" spcCol="1270" anchor="ctr" anchorCtr="0">
          <a:noAutofit/>
        </a:bodyPr>
        <a:lstStyle/>
        <a:p>
          <a:pPr lvl="0" algn="ctr" defTabSz="1377950">
            <a:lnSpc>
              <a:spcPct val="90000"/>
            </a:lnSpc>
            <a:spcBef>
              <a:spcPct val="0"/>
            </a:spcBef>
            <a:spcAft>
              <a:spcPct val="35000"/>
            </a:spcAft>
          </a:pPr>
          <a:r>
            <a:rPr lang="en-US" sz="3100" kern="1200" dirty="0" smtClean="0"/>
            <a:t>CRIF High Mark</a:t>
          </a:r>
          <a:endParaRPr lang="en-IN" sz="3100" kern="1200" dirty="0"/>
        </a:p>
      </dsp:txBody>
      <dsp:txXfrm rot="10800000">
        <a:off x="1435893" y="3233102"/>
        <a:ext cx="3846433" cy="829627"/>
      </dsp:txXfrm>
    </dsp:sp>
    <dsp:sp modelId="{070CDB75-D082-43CC-8B9D-FB4291C1BE8F}">
      <dsp:nvSpPr>
        <dsp:cNvPr id="0" name=""/>
        <dsp:cNvSpPr/>
      </dsp:nvSpPr>
      <dsp:spPr>
        <a:xfrm>
          <a:off x="813673" y="3233102"/>
          <a:ext cx="829627" cy="82962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6" tIns="48328" rIns="96656" bIns="48328" rtlCol="0"/>
          <a:lstStyle>
            <a:lvl1pPr algn="l">
              <a:defRPr sz="1200"/>
            </a:lvl1pPr>
          </a:lstStyle>
          <a:p>
            <a:endParaRPr lang="en-IN"/>
          </a:p>
        </p:txBody>
      </p:sp>
      <p:sp>
        <p:nvSpPr>
          <p:cNvPr id="3" name="Date Placeholder 2"/>
          <p:cNvSpPr>
            <a:spLocks noGrp="1"/>
          </p:cNvSpPr>
          <p:nvPr>
            <p:ph type="dt" idx="1"/>
          </p:nvPr>
        </p:nvSpPr>
        <p:spPr>
          <a:xfrm>
            <a:off x="4143588" y="1"/>
            <a:ext cx="3169920" cy="480060"/>
          </a:xfrm>
          <a:prstGeom prst="rect">
            <a:avLst/>
          </a:prstGeom>
        </p:spPr>
        <p:txBody>
          <a:bodyPr vert="horz" lIns="96656" tIns="48328" rIns="96656" bIns="48328" rtlCol="0"/>
          <a:lstStyle>
            <a:lvl1pPr algn="r">
              <a:defRPr sz="1200"/>
            </a:lvl1pPr>
          </a:lstStyle>
          <a:p>
            <a:fld id="{AACCB47D-C874-4B38-88E6-9AC86762F19C}" type="datetimeFigureOut">
              <a:rPr lang="en-US" smtClean="0"/>
              <a:pPr/>
              <a:t>5/3/2023</a:t>
            </a:fld>
            <a:endParaRPr lang="en-IN"/>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6" tIns="48328" rIns="96656" bIns="48328" rtlCol="0" anchor="ctr"/>
          <a:lstStyle/>
          <a:p>
            <a:endParaRPr lang="en-IN"/>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6" tIns="48328" rIns="96656" bIns="4832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119474"/>
            <a:ext cx="3169920" cy="480060"/>
          </a:xfrm>
          <a:prstGeom prst="rect">
            <a:avLst/>
          </a:prstGeom>
        </p:spPr>
        <p:txBody>
          <a:bodyPr vert="horz" lIns="96656" tIns="48328" rIns="96656" bIns="48328" rtlCol="0" anchor="b"/>
          <a:lstStyle>
            <a:lvl1pPr algn="l">
              <a:defRPr sz="1200"/>
            </a:lvl1pPr>
          </a:lstStyle>
          <a:p>
            <a:endParaRPr lang="en-IN"/>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56" tIns="48328" rIns="96656" bIns="48328" rtlCol="0" anchor="b"/>
          <a:lstStyle>
            <a:lvl1pPr algn="r">
              <a:defRPr sz="1200"/>
            </a:lvl1pPr>
          </a:lstStyle>
          <a:p>
            <a:fld id="{6D08ABB1-1984-49A4-A63F-ED0F2561ED9F}" type="slidenum">
              <a:rPr lang="en-IN" smtClean="0"/>
              <a:pPr/>
              <a:t>‹#›</a:t>
            </a:fld>
            <a:endParaRPr lang="en-IN"/>
          </a:p>
        </p:txBody>
      </p:sp>
    </p:spTree>
    <p:extLst>
      <p:ext uri="{BB962C8B-B14F-4D97-AF65-F5344CB8AC3E}">
        <p14:creationId xmlns:p14="http://schemas.microsoft.com/office/powerpoint/2010/main" val="2192945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14D86C1-B48C-4769-8C53-A13A9E030955}" type="datetimeFigureOut">
              <a:rPr lang="en-US" smtClean="0"/>
              <a:pPr/>
              <a:t>5/3/2023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4D86C1-B48C-4769-8C53-A13A9E030955}" type="datetimeFigureOut">
              <a:rPr lang="en-US" smtClean="0"/>
              <a:pPr/>
              <a:t>5/3/2023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4D86C1-B48C-4769-8C53-A13A9E030955}" type="datetimeFigureOut">
              <a:rPr lang="en-US" smtClean="0"/>
              <a:pPr/>
              <a:t>5/3/2023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4D86C1-B48C-4769-8C53-A13A9E030955}" type="datetimeFigureOut">
              <a:rPr lang="en-US" smtClean="0"/>
              <a:pPr/>
              <a:t>5/3/2023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14D86C1-B48C-4769-8C53-A13A9E030955}" type="datetimeFigureOut">
              <a:rPr lang="en-US" smtClean="0"/>
              <a:pPr/>
              <a:t>5/3/2023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4D86C1-B48C-4769-8C53-A13A9E030955}" type="datetimeFigureOut">
              <a:rPr lang="en-US" smtClean="0"/>
              <a:pPr/>
              <a:t>5/3/2023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14D86C1-B48C-4769-8C53-A13A9E030955}" type="datetimeFigureOut">
              <a:rPr lang="en-US" smtClean="0"/>
              <a:pPr/>
              <a:t>5/3/2023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14D86C1-B48C-4769-8C53-A13A9E030955}" type="datetimeFigureOut">
              <a:rPr lang="en-US" smtClean="0"/>
              <a:pPr/>
              <a:t>5/3/2023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D86C1-B48C-4769-8C53-A13A9E030955}" type="datetimeFigureOut">
              <a:rPr lang="en-US" smtClean="0"/>
              <a:pPr/>
              <a:t>5/3/2023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4D86C1-B48C-4769-8C53-A13A9E030955}" type="datetimeFigureOut">
              <a:rPr lang="en-US" smtClean="0"/>
              <a:pPr/>
              <a:t>5/3/2023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8C650B4-A2DE-454A-883B-8FF2A5D2F70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14D86C1-B48C-4769-8C53-A13A9E030955}" type="datetimeFigureOut">
              <a:rPr lang="en-US" smtClean="0"/>
              <a:pPr/>
              <a:t>5/3/2023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B8C650B4-A2DE-454A-883B-8FF2A5D2F700}"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4D86C1-B48C-4769-8C53-A13A9E030955}" type="datetimeFigureOut">
              <a:rPr lang="en-US" smtClean="0"/>
              <a:pPr/>
              <a:t>5/3/2023</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C650B4-A2DE-454A-883B-8FF2A5D2F700}"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00808"/>
            <a:ext cx="7772400" cy="1800200"/>
          </a:xfrm>
        </p:spPr>
        <p:txBody>
          <a:bodyPr>
            <a:noAutofit/>
          </a:bodyPr>
          <a:lstStyle/>
          <a:p>
            <a:pPr algn="ctr">
              <a:spcBef>
                <a:spcPts val="0"/>
              </a:spcBef>
            </a:pPr>
            <a:r>
              <a:rPr lang="en-US" b="1" i="1" dirty="0">
                <a:solidFill>
                  <a:schemeClr val="accent3">
                    <a:lumMod val="60000"/>
                    <a:lumOff val="40000"/>
                  </a:schemeClr>
                </a:solidFill>
              </a:rPr>
              <a:t/>
            </a:r>
            <a:br>
              <a:rPr lang="en-US" b="1"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i="1" dirty="0">
                <a:solidFill>
                  <a:schemeClr val="accent3">
                    <a:lumMod val="60000"/>
                    <a:lumOff val="40000"/>
                  </a:schemeClr>
                </a:solidFill>
              </a:rPr>
              <a:t/>
            </a:r>
            <a:br>
              <a:rPr lang="en-US" i="1" dirty="0">
                <a:solidFill>
                  <a:schemeClr val="accent3">
                    <a:lumMod val="60000"/>
                    <a:lumOff val="40000"/>
                  </a:schemeClr>
                </a:solidFill>
              </a:rPr>
            </a:br>
            <a:r>
              <a:rPr lang="en-US" sz="5400" b="1" i="1" dirty="0">
                <a:solidFill>
                  <a:schemeClr val="tx1"/>
                </a:solidFill>
                <a:latin typeface="Sitka Text" panose="02000505000000020004" pitchFamily="2" charset="0"/>
              </a:rPr>
              <a:t>Non Banking Financial Company (NBFC)</a:t>
            </a:r>
            <a:endParaRPr lang="en-IN" sz="5400" b="1" i="1" dirty="0">
              <a:solidFill>
                <a:schemeClr val="tx1"/>
              </a:solidFill>
              <a:latin typeface="Sitka Text" panose="02000505000000020004" pitchFamily="2" charset="0"/>
            </a:endParaRPr>
          </a:p>
        </p:txBody>
      </p:sp>
      <p:sp>
        <p:nvSpPr>
          <p:cNvPr id="3" name="Subtitle 2"/>
          <p:cNvSpPr>
            <a:spLocks noGrp="1"/>
          </p:cNvSpPr>
          <p:nvPr>
            <p:ph type="subTitle" idx="1"/>
          </p:nvPr>
        </p:nvSpPr>
        <p:spPr>
          <a:xfrm>
            <a:off x="251520" y="4071942"/>
            <a:ext cx="8424936" cy="2021354"/>
          </a:xfrm>
        </p:spPr>
        <p:txBody>
          <a:bodyPr>
            <a:noAutofit/>
          </a:bodyPr>
          <a:lstStyle/>
          <a:p>
            <a:pPr algn="r">
              <a:lnSpc>
                <a:spcPct val="100000"/>
              </a:lnSpc>
              <a:spcBef>
                <a:spcPts val="0"/>
              </a:spcBef>
            </a:pPr>
            <a:endParaRPr lang="en-US" sz="1800" b="1" dirty="0">
              <a:solidFill>
                <a:srgbClr val="FFFF00"/>
              </a:solidFill>
            </a:endParaRPr>
          </a:p>
          <a:p>
            <a:pPr algn="r">
              <a:lnSpc>
                <a:spcPct val="100000"/>
              </a:lnSpc>
              <a:spcBef>
                <a:spcPts val="0"/>
              </a:spcBef>
            </a:pPr>
            <a:endParaRPr lang="en-US" sz="1800" b="1" dirty="0">
              <a:solidFill>
                <a:srgbClr val="FFFF00"/>
              </a:solidFill>
            </a:endParaRPr>
          </a:p>
          <a:p>
            <a:pPr algn="r">
              <a:lnSpc>
                <a:spcPct val="100000"/>
              </a:lnSpc>
              <a:spcBef>
                <a:spcPts val="0"/>
              </a:spcBef>
            </a:pPr>
            <a:r>
              <a:rPr lang="en-US" sz="2400" b="1" dirty="0">
                <a:solidFill>
                  <a:schemeClr val="bg1"/>
                </a:solidFill>
              </a:rPr>
              <a:t>CS HANSRAJ JARIA</a:t>
            </a:r>
          </a:p>
          <a:p>
            <a:pPr algn="r">
              <a:lnSpc>
                <a:spcPct val="100000"/>
              </a:lnSpc>
              <a:spcBef>
                <a:spcPts val="0"/>
              </a:spcBef>
            </a:pPr>
            <a:r>
              <a:rPr lang="en-US" sz="1600" b="1" i="1" dirty="0">
                <a:solidFill>
                  <a:schemeClr val="bg1"/>
                </a:solidFill>
              </a:rPr>
              <a:t>CS, LLB, M.COM, CAIIB, Insolvency Professional, Registered </a:t>
            </a:r>
            <a:r>
              <a:rPr lang="en-US" sz="1600" b="1" i="1" dirty="0" err="1">
                <a:solidFill>
                  <a:schemeClr val="bg1"/>
                </a:solidFill>
              </a:rPr>
              <a:t>Valuer</a:t>
            </a:r>
            <a:r>
              <a:rPr lang="en-US" sz="1600" b="1" i="1" dirty="0">
                <a:solidFill>
                  <a:schemeClr val="bg1"/>
                </a:solidFill>
              </a:rPr>
              <a:t> (SFA)</a:t>
            </a:r>
          </a:p>
          <a:p>
            <a:pPr algn="r">
              <a:lnSpc>
                <a:spcPct val="100000"/>
              </a:lnSpc>
              <a:spcBef>
                <a:spcPts val="0"/>
              </a:spcBef>
            </a:pPr>
            <a:r>
              <a:rPr lang="en-US" sz="1600" b="1" dirty="0">
                <a:solidFill>
                  <a:schemeClr val="bg1"/>
                </a:solidFill>
              </a:rPr>
              <a:t>Practicing Company Secretary &amp; Corporate Consultant </a:t>
            </a:r>
          </a:p>
          <a:p>
            <a:pPr algn="r">
              <a:lnSpc>
                <a:spcPct val="100000"/>
              </a:lnSpc>
              <a:spcBef>
                <a:spcPts val="0"/>
              </a:spcBef>
            </a:pPr>
            <a:r>
              <a:rPr lang="en-US" sz="1600" b="1" dirty="0">
                <a:solidFill>
                  <a:schemeClr val="bg1"/>
                </a:solidFill>
              </a:rPr>
              <a:t> Ex-Company Secretary of a Tata Steel Group Company </a:t>
            </a:r>
          </a:p>
          <a:p>
            <a:pPr algn="r">
              <a:lnSpc>
                <a:spcPct val="100000"/>
              </a:lnSpc>
              <a:spcBef>
                <a:spcPts val="0"/>
              </a:spcBef>
            </a:pPr>
            <a:r>
              <a:rPr lang="en-US" sz="1600" b="1" dirty="0">
                <a:solidFill>
                  <a:schemeClr val="bg1"/>
                </a:solidFill>
              </a:rPr>
              <a:t>Past Chairman – Hooghly Chapter of ICSI</a:t>
            </a:r>
          </a:p>
          <a:p>
            <a:endParaRPr lang="en-IN" sz="16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728962403"/>
              </p:ext>
            </p:extLst>
          </p:nvPr>
        </p:nvGraphicFramePr>
        <p:xfrm>
          <a:off x="683568" y="692696"/>
          <a:ext cx="7929618" cy="5220566"/>
        </p:xfrm>
        <a:graphic>
          <a:graphicData uri="http://schemas.openxmlformats.org/drawingml/2006/table">
            <a:tbl>
              <a:tblPr firstRow="1" bandRow="1">
                <a:tableStyleId>{5C22544A-7EE6-4342-B048-85BDC9FD1C3A}</a:tableStyleId>
              </a:tblPr>
              <a:tblGrid>
                <a:gridCol w="7929618">
                  <a:extLst>
                    <a:ext uri="{9D8B030D-6E8A-4147-A177-3AD203B41FA5}">
                      <a16:colId xmlns:a16="http://schemas.microsoft.com/office/drawing/2014/main" xmlns="" val="20000"/>
                    </a:ext>
                  </a:extLst>
                </a:gridCol>
              </a:tblGrid>
              <a:tr h="579580">
                <a:tc>
                  <a:txBody>
                    <a:bodyPr/>
                    <a:lstStyle/>
                    <a:p>
                      <a:pPr algn="ctr">
                        <a:spcBef>
                          <a:spcPts val="600"/>
                        </a:spcBef>
                        <a:spcAft>
                          <a:spcPts val="600"/>
                        </a:spcAft>
                      </a:pPr>
                      <a:r>
                        <a:rPr lang="en-US" sz="3600" dirty="0">
                          <a:latin typeface="Georgia" panose="02040502050405020303" pitchFamily="18" charset="0"/>
                        </a:rPr>
                        <a:t>Introduction</a:t>
                      </a:r>
                    </a:p>
                  </a:txBody>
                  <a:tcPr/>
                </a:tc>
                <a:extLst>
                  <a:ext uri="{0D108BD9-81ED-4DB2-BD59-A6C34878D82A}">
                    <a16:rowId xmlns:a16="http://schemas.microsoft.com/office/drawing/2014/main" xmlns="" val="10000"/>
                  </a:ext>
                </a:extLst>
              </a:tr>
              <a:tr h="4580486">
                <a:tc>
                  <a:txBody>
                    <a:bodyPr/>
                    <a:lstStyle/>
                    <a:p>
                      <a:pPr algn="just">
                        <a:spcBef>
                          <a:spcPts val="600"/>
                        </a:spcBef>
                        <a:spcAft>
                          <a:spcPts val="600"/>
                        </a:spcAft>
                      </a:pPr>
                      <a:r>
                        <a:rPr kumimoji="0" lang="en-US" sz="2400" kern="1200" baseline="0" dirty="0">
                          <a:solidFill>
                            <a:schemeClr val="dk1"/>
                          </a:solidFill>
                          <a:latin typeface="Cambria" panose="02040503050406030204" pitchFamily="18" charset="0"/>
                          <a:ea typeface="Cambria" panose="02040503050406030204" pitchFamily="18" charset="0"/>
                          <a:cs typeface="+mn-cs"/>
                        </a:rPr>
                        <a:t>RBI vide its </a:t>
                      </a:r>
                      <a:r>
                        <a:rPr kumimoji="0" lang="en-US" sz="2400" b="1" kern="1200" baseline="0" dirty="0">
                          <a:solidFill>
                            <a:srgbClr val="FF0000"/>
                          </a:solidFill>
                          <a:latin typeface="Cambria" panose="02040503050406030204" pitchFamily="18" charset="0"/>
                          <a:ea typeface="Cambria" panose="02040503050406030204" pitchFamily="18" charset="0"/>
                          <a:cs typeface="+mn-cs"/>
                        </a:rPr>
                        <a:t>Press Release dated 1st of December 2022 </a:t>
                      </a:r>
                      <a:r>
                        <a:rPr kumimoji="0" lang="en-US" sz="2400" kern="1200" baseline="0" dirty="0">
                          <a:solidFill>
                            <a:schemeClr val="dk1"/>
                          </a:solidFill>
                          <a:latin typeface="Cambria" panose="02040503050406030204" pitchFamily="18" charset="0"/>
                          <a:ea typeface="Cambria" panose="02040503050406030204" pitchFamily="18" charset="0"/>
                          <a:cs typeface="+mn-cs"/>
                        </a:rPr>
                        <a:t>for Voluntary Surrender of </a:t>
                      </a:r>
                      <a:r>
                        <a:rPr kumimoji="0" lang="en-US" sz="2400" kern="1200" baseline="0" dirty="0" err="1">
                          <a:solidFill>
                            <a:schemeClr val="dk1"/>
                          </a:solidFill>
                          <a:latin typeface="Cambria" panose="02040503050406030204" pitchFamily="18" charset="0"/>
                          <a:ea typeface="Cambria" panose="02040503050406030204" pitchFamily="18" charset="0"/>
                          <a:cs typeface="+mn-cs"/>
                        </a:rPr>
                        <a:t>CoR</a:t>
                      </a:r>
                      <a:r>
                        <a:rPr kumimoji="0" lang="en-US" sz="2400" kern="1200" baseline="0" dirty="0">
                          <a:solidFill>
                            <a:schemeClr val="dk1"/>
                          </a:solidFill>
                          <a:latin typeface="Cambria" panose="02040503050406030204" pitchFamily="18" charset="0"/>
                          <a:ea typeface="Cambria" panose="02040503050406030204" pitchFamily="18" charset="0"/>
                          <a:cs typeface="+mn-cs"/>
                        </a:rPr>
                        <a:t> by NBFCs. In order to streamline the process of </a:t>
                      </a:r>
                      <a:r>
                        <a:rPr kumimoji="0" lang="en-US" sz="2400" b="1" kern="1200" baseline="0" dirty="0">
                          <a:solidFill>
                            <a:srgbClr val="FF0000"/>
                          </a:solidFill>
                          <a:latin typeface="Cambria" panose="02040503050406030204" pitchFamily="18" charset="0"/>
                          <a:ea typeface="Cambria" panose="02040503050406030204" pitchFamily="18" charset="0"/>
                          <a:cs typeface="+mn-cs"/>
                        </a:rPr>
                        <a:t>voluntary cancellation of </a:t>
                      </a:r>
                      <a:r>
                        <a:rPr kumimoji="0" lang="en-US" sz="2400" b="1" kern="1200" baseline="0" dirty="0" err="1">
                          <a:solidFill>
                            <a:srgbClr val="FF0000"/>
                          </a:solidFill>
                          <a:latin typeface="Cambria" panose="02040503050406030204" pitchFamily="18" charset="0"/>
                          <a:ea typeface="Cambria" panose="02040503050406030204" pitchFamily="18" charset="0"/>
                          <a:cs typeface="+mn-cs"/>
                        </a:rPr>
                        <a:t>CoR</a:t>
                      </a:r>
                      <a:r>
                        <a:rPr kumimoji="0" lang="en-US" sz="2400" b="1" kern="1200" baseline="0" dirty="0">
                          <a:solidFill>
                            <a:srgbClr val="FF0000"/>
                          </a:solidFill>
                          <a:latin typeface="Cambria" panose="02040503050406030204" pitchFamily="18" charset="0"/>
                          <a:ea typeface="Cambria" panose="02040503050406030204" pitchFamily="18" charset="0"/>
                          <a:cs typeface="+mn-cs"/>
                        </a:rPr>
                        <a:t>,</a:t>
                      </a:r>
                      <a:r>
                        <a:rPr kumimoji="0" lang="en-US" sz="2400" kern="1200" baseline="0" dirty="0">
                          <a:solidFill>
                            <a:srgbClr val="FF0000"/>
                          </a:solidFill>
                          <a:latin typeface="Cambria" panose="02040503050406030204" pitchFamily="18" charset="0"/>
                          <a:ea typeface="Cambria" panose="02040503050406030204" pitchFamily="18" charset="0"/>
                          <a:cs typeface="+mn-cs"/>
                        </a:rPr>
                        <a:t> </a:t>
                      </a:r>
                      <a:r>
                        <a:rPr kumimoji="0" lang="en-US" sz="2400" kern="1200" baseline="0" dirty="0">
                          <a:solidFill>
                            <a:schemeClr val="dk1"/>
                          </a:solidFill>
                          <a:latin typeface="Cambria" panose="02040503050406030204" pitchFamily="18" charset="0"/>
                          <a:ea typeface="Cambria" panose="02040503050406030204" pitchFamily="18" charset="0"/>
                          <a:cs typeface="+mn-cs"/>
                        </a:rPr>
                        <a:t>the Reserve Bank of India has prescribed </a:t>
                      </a:r>
                      <a:r>
                        <a:rPr kumimoji="0" lang="en-US" sz="2400" b="1" kern="1200" baseline="0" dirty="0">
                          <a:solidFill>
                            <a:srgbClr val="FF0000"/>
                          </a:solidFill>
                          <a:latin typeface="Cambria" panose="02040503050406030204" pitchFamily="18" charset="0"/>
                          <a:ea typeface="Cambria" panose="02040503050406030204" pitchFamily="18" charset="0"/>
                          <a:cs typeface="+mn-cs"/>
                        </a:rPr>
                        <a:t>application form and checklist </a:t>
                      </a:r>
                      <a:r>
                        <a:rPr kumimoji="0" lang="en-US" sz="2400" kern="1200" baseline="0" dirty="0">
                          <a:solidFill>
                            <a:schemeClr val="dk1"/>
                          </a:solidFill>
                          <a:latin typeface="Cambria" panose="02040503050406030204" pitchFamily="18" charset="0"/>
                          <a:ea typeface="Cambria" panose="02040503050406030204" pitchFamily="18" charset="0"/>
                          <a:cs typeface="+mn-cs"/>
                        </a:rPr>
                        <a:t>of documents to be submitted by the </a:t>
                      </a:r>
                      <a:r>
                        <a:rPr kumimoji="0" lang="en-US" sz="2400" kern="1200" baseline="0" dirty="0" smtClean="0">
                          <a:solidFill>
                            <a:schemeClr val="dk1"/>
                          </a:solidFill>
                          <a:latin typeface="Cambria" panose="02040503050406030204" pitchFamily="18" charset="0"/>
                          <a:ea typeface="Cambria" panose="02040503050406030204" pitchFamily="18" charset="0"/>
                          <a:cs typeface="+mn-cs"/>
                        </a:rPr>
                        <a:t>NBFCs.</a:t>
                      </a:r>
                    </a:p>
                    <a:p>
                      <a:pPr algn="just">
                        <a:spcBef>
                          <a:spcPts val="600"/>
                        </a:spcBef>
                        <a:spcAft>
                          <a:spcPts val="600"/>
                        </a:spcAft>
                      </a:pPr>
                      <a:endParaRPr kumimoji="0" lang="en-US" sz="2400" kern="1200" baseline="0" dirty="0">
                        <a:solidFill>
                          <a:schemeClr val="dk1"/>
                        </a:solidFill>
                        <a:latin typeface="Cambria" panose="02040503050406030204" pitchFamily="18" charset="0"/>
                        <a:ea typeface="Cambria" panose="02040503050406030204" pitchFamily="18" charset="0"/>
                        <a:cs typeface="+mn-cs"/>
                      </a:endParaRPr>
                    </a:p>
                    <a:p>
                      <a:pPr algn="just">
                        <a:spcBef>
                          <a:spcPts val="600"/>
                        </a:spcBef>
                        <a:spcAft>
                          <a:spcPts val="600"/>
                        </a:spcAft>
                      </a:pPr>
                      <a:r>
                        <a:rPr kumimoji="0" lang="en-US" sz="2400" kern="1200" baseline="0" dirty="0">
                          <a:solidFill>
                            <a:schemeClr val="dk1"/>
                          </a:solidFill>
                          <a:latin typeface="Cambria" panose="02040503050406030204" pitchFamily="18" charset="0"/>
                          <a:ea typeface="Cambria" panose="02040503050406030204" pitchFamily="18" charset="0"/>
                          <a:cs typeface="+mn-cs"/>
                        </a:rPr>
                        <a:t>The applicant NBFCs may furnish the </a:t>
                      </a:r>
                      <a:r>
                        <a:rPr kumimoji="0" lang="en-US" sz="2400" b="1" kern="1200" baseline="0" dirty="0">
                          <a:solidFill>
                            <a:srgbClr val="FF0000"/>
                          </a:solidFill>
                          <a:latin typeface="Cambria" panose="02040503050406030204" pitchFamily="18" charset="0"/>
                          <a:ea typeface="Cambria" panose="02040503050406030204" pitchFamily="18" charset="0"/>
                          <a:cs typeface="+mn-cs"/>
                        </a:rPr>
                        <a:t>application enclosing the documents</a:t>
                      </a:r>
                      <a:r>
                        <a:rPr kumimoji="0" lang="en-US" sz="2400" kern="1200" baseline="0" dirty="0">
                          <a:solidFill>
                            <a:srgbClr val="FF0000"/>
                          </a:solidFill>
                          <a:latin typeface="Cambria" panose="02040503050406030204" pitchFamily="18" charset="0"/>
                          <a:ea typeface="Cambria" panose="02040503050406030204" pitchFamily="18" charset="0"/>
                          <a:cs typeface="+mn-cs"/>
                        </a:rPr>
                        <a:t> </a:t>
                      </a:r>
                      <a:r>
                        <a:rPr kumimoji="0" lang="en-US" sz="2400" kern="1200" baseline="0" dirty="0">
                          <a:solidFill>
                            <a:schemeClr val="dk1"/>
                          </a:solidFill>
                          <a:latin typeface="Cambria" panose="02040503050406030204" pitchFamily="18" charset="0"/>
                          <a:ea typeface="Cambria" panose="02040503050406030204" pitchFamily="18" charset="0"/>
                          <a:cs typeface="+mn-cs"/>
                        </a:rPr>
                        <a:t>mentioned therein, to the </a:t>
                      </a:r>
                      <a:r>
                        <a:rPr kumimoji="0" lang="en-US" sz="2400" b="1" kern="1200" baseline="0" dirty="0">
                          <a:solidFill>
                            <a:srgbClr val="FF0000"/>
                          </a:solidFill>
                          <a:latin typeface="Cambria" panose="02040503050406030204" pitchFamily="18" charset="0"/>
                          <a:ea typeface="Cambria" panose="02040503050406030204" pitchFamily="18" charset="0"/>
                          <a:cs typeface="+mn-cs"/>
                        </a:rPr>
                        <a:t>Regional Office of the RBI</a:t>
                      </a:r>
                      <a:r>
                        <a:rPr kumimoji="0" lang="en-US" sz="2400" kern="1200" baseline="0" dirty="0">
                          <a:solidFill>
                            <a:srgbClr val="FF0000"/>
                          </a:solidFill>
                          <a:latin typeface="Cambria" panose="02040503050406030204" pitchFamily="18" charset="0"/>
                          <a:ea typeface="Cambria" panose="02040503050406030204" pitchFamily="18" charset="0"/>
                          <a:cs typeface="+mn-cs"/>
                        </a:rPr>
                        <a:t> </a:t>
                      </a:r>
                      <a:r>
                        <a:rPr kumimoji="0" lang="en-US" sz="2400" kern="1200" baseline="0" dirty="0">
                          <a:solidFill>
                            <a:schemeClr val="dk1"/>
                          </a:solidFill>
                          <a:latin typeface="Cambria" panose="02040503050406030204" pitchFamily="18" charset="0"/>
                          <a:ea typeface="Cambria" panose="02040503050406030204" pitchFamily="18" charset="0"/>
                          <a:cs typeface="+mn-cs"/>
                        </a:rPr>
                        <a:t>under whose jurisdiction the NBFC is </a:t>
                      </a:r>
                      <a:r>
                        <a:rPr kumimoji="0" lang="en-US" sz="2400" kern="1200" baseline="0" dirty="0" smtClean="0">
                          <a:solidFill>
                            <a:schemeClr val="dk1"/>
                          </a:solidFill>
                          <a:latin typeface="Cambria" panose="02040503050406030204" pitchFamily="18" charset="0"/>
                          <a:ea typeface="Cambria" panose="02040503050406030204" pitchFamily="18" charset="0"/>
                          <a:cs typeface="+mn-cs"/>
                        </a:rPr>
                        <a:t>registered. </a:t>
                      </a:r>
                      <a:endParaRPr kumimoji="0" lang="en-US" sz="2400" kern="1200" baseline="0" dirty="0">
                        <a:solidFill>
                          <a:schemeClr val="dk1"/>
                        </a:solidFill>
                        <a:latin typeface="Cambria" panose="02040503050406030204" pitchFamily="18" charset="0"/>
                        <a:ea typeface="Cambria" panose="02040503050406030204" pitchFamily="18" charset="0"/>
                        <a:cs typeface="+mn-cs"/>
                      </a:endParaRPr>
                    </a:p>
                    <a:p>
                      <a:pPr algn="just">
                        <a:spcBef>
                          <a:spcPts val="600"/>
                        </a:spcBef>
                        <a:spcAft>
                          <a:spcPts val="600"/>
                        </a:spcAft>
                      </a:pPr>
                      <a:endParaRPr kumimoji="0" lang="en-US" sz="2000" kern="1200" baseline="0" dirty="0">
                        <a:solidFill>
                          <a:schemeClr val="dk1"/>
                        </a:solidFill>
                        <a:latin typeface="+mn-lt"/>
                        <a:ea typeface="+mn-ea"/>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39129730"/>
              </p:ext>
            </p:extLst>
          </p:nvPr>
        </p:nvGraphicFramePr>
        <p:xfrm>
          <a:off x="323528" y="332656"/>
          <a:ext cx="8496944" cy="6327627"/>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725805">
                <a:tc>
                  <a:txBody>
                    <a:bodyPr/>
                    <a:lstStyle/>
                    <a:p>
                      <a:pPr algn="ctr"/>
                      <a:r>
                        <a:rPr kumimoji="0" lang="en-US" sz="2000" b="1" i="0" kern="1200" baseline="0" dirty="0">
                          <a:solidFill>
                            <a:schemeClr val="lt1"/>
                          </a:solidFill>
                          <a:latin typeface="Georgia" panose="02040502050405020303" pitchFamily="18" charset="0"/>
                          <a:ea typeface="+mn-ea"/>
                          <a:cs typeface="+mn-cs"/>
                        </a:rPr>
                        <a:t>The company is empowered to surrender the NBFC registration in the following cases:</a:t>
                      </a:r>
                      <a:endParaRPr lang="en-US" sz="2000" b="1" i="0" dirty="0">
                        <a:latin typeface="Georgia" panose="02040502050405020303" pitchFamily="18" charset="0"/>
                      </a:endParaRPr>
                    </a:p>
                  </a:txBody>
                  <a:tcPr/>
                </a:tc>
                <a:extLst>
                  <a:ext uri="{0D108BD9-81ED-4DB2-BD59-A6C34878D82A}">
                    <a16:rowId xmlns:a16="http://schemas.microsoft.com/office/drawing/2014/main" xmlns="" val="10000"/>
                  </a:ext>
                </a:extLst>
              </a:tr>
              <a:tr h="5601822">
                <a:tc>
                  <a:txBody>
                    <a:bodyPr/>
                    <a:lstStyle/>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ceases to carry on a business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of NBFI (Non-Banking Financial Institution) in India</a:t>
                      </a:r>
                    </a:p>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has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failed to comply</a:t>
                      </a:r>
                      <a:r>
                        <a:rPr kumimoji="0" lang="en-US" sz="1850" b="1" i="0" kern="1200" baseline="0" dirty="0">
                          <a:solidFill>
                            <a:schemeClr val="dk1"/>
                          </a:solidFill>
                          <a:latin typeface="Cambria" panose="02040503050406030204" pitchFamily="18" charset="0"/>
                          <a:ea typeface="Cambria" panose="02040503050406030204" pitchFamily="18" charset="0"/>
                          <a:cs typeface="+mn-cs"/>
                        </a:rPr>
                        <a:t>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with any condition of Certificate of Registration specified under the Act </a:t>
                      </a:r>
                      <a:r>
                        <a:rPr kumimoji="0" lang="en-US" sz="1850" b="0" i="0" kern="1200" baseline="0" dirty="0" smtClean="0">
                          <a:solidFill>
                            <a:schemeClr val="dk1"/>
                          </a:solidFill>
                          <a:latin typeface="Cambria" panose="02040503050406030204" pitchFamily="18" charset="0"/>
                          <a:ea typeface="Cambria" panose="02040503050406030204" pitchFamily="18" charset="0"/>
                          <a:cs typeface="+mn-cs"/>
                        </a:rPr>
                        <a:t>and additional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conditions specified by the RBI at the time of issue of Certificate of registration</a:t>
                      </a:r>
                    </a:p>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fails to fulfill the conditions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mentioned with respect to the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affairs and capital</a:t>
                      </a:r>
                      <a:r>
                        <a:rPr kumimoji="0" lang="en-US" sz="1850" b="1" i="0" kern="1200" baseline="0" dirty="0">
                          <a:solidFill>
                            <a:schemeClr val="dk1"/>
                          </a:solidFill>
                          <a:latin typeface="Cambria" panose="02040503050406030204" pitchFamily="18" charset="0"/>
                          <a:ea typeface="Cambria" panose="02040503050406030204" pitchFamily="18" charset="0"/>
                          <a:cs typeface="+mn-cs"/>
                        </a:rPr>
                        <a:t>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of the Company.</a:t>
                      </a:r>
                    </a:p>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fails to comply with any of the direction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issued by the Reserve Bank of India</a:t>
                      </a:r>
                    </a:p>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fails to maintain the book of accounts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in accordance with the requirements of any law or provisions of the Act or RBI directions</a:t>
                      </a:r>
                    </a:p>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fails to submit or offer for inspection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its books of account and other relevant documents</a:t>
                      </a:r>
                    </a:p>
                    <a:p>
                      <a:pPr algn="just">
                        <a:spcBef>
                          <a:spcPts val="600"/>
                        </a:spcBef>
                        <a:spcAft>
                          <a:spcPts val="600"/>
                        </a:spcAft>
                        <a:buFont typeface="Arial" pitchFamily="34" charset="0"/>
                        <a:buChar char="•"/>
                      </a:pPr>
                      <a:r>
                        <a:rPr kumimoji="0" lang="en-US" sz="1850" b="0" i="0" kern="1200" baseline="0" dirty="0">
                          <a:solidFill>
                            <a:schemeClr val="dk1"/>
                          </a:solidFill>
                          <a:latin typeface="Cambria" panose="02040503050406030204" pitchFamily="18" charset="0"/>
                          <a:ea typeface="Cambria" panose="02040503050406030204" pitchFamily="18" charset="0"/>
                          <a:cs typeface="+mn-cs"/>
                        </a:rPr>
                        <a:t>NBFC has been </a:t>
                      </a:r>
                      <a:r>
                        <a:rPr kumimoji="0" lang="en-US" sz="1850" b="1" i="0" kern="1200" baseline="0" dirty="0">
                          <a:solidFill>
                            <a:srgbClr val="FF0000"/>
                          </a:solidFill>
                          <a:latin typeface="Cambria" panose="02040503050406030204" pitchFamily="18" charset="0"/>
                          <a:ea typeface="Cambria" panose="02040503050406030204" pitchFamily="18" charset="0"/>
                          <a:cs typeface="+mn-cs"/>
                        </a:rPr>
                        <a:t>prohibited from accepting the deposits </a:t>
                      </a:r>
                      <a:r>
                        <a:rPr kumimoji="0" lang="en-US" sz="1850" b="0" i="0" kern="1200" baseline="0" dirty="0">
                          <a:solidFill>
                            <a:schemeClr val="dk1"/>
                          </a:solidFill>
                          <a:latin typeface="Cambria" panose="02040503050406030204" pitchFamily="18" charset="0"/>
                          <a:ea typeface="Cambria" panose="02040503050406030204" pitchFamily="18" charset="0"/>
                          <a:cs typeface="+mn-cs"/>
                        </a:rPr>
                        <a:t>by the order made by the Bank under the provisions of this Chapter, and such order has been in force for a period of not less than 3 months.</a:t>
                      </a:r>
                      <a:endParaRPr lang="en-US" sz="1850" b="0" i="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04330466"/>
              </p:ext>
            </p:extLst>
          </p:nvPr>
        </p:nvGraphicFramePr>
        <p:xfrm>
          <a:off x="323528" y="476672"/>
          <a:ext cx="8424936" cy="5869201"/>
        </p:xfrm>
        <a:graphic>
          <a:graphicData uri="http://schemas.openxmlformats.org/drawingml/2006/table">
            <a:tbl>
              <a:tblPr firstRow="1" bandRow="1">
                <a:tableStyleId>{5C22544A-7EE6-4342-B048-85BDC9FD1C3A}</a:tableStyleId>
              </a:tblPr>
              <a:tblGrid>
                <a:gridCol w="8424936">
                  <a:extLst>
                    <a:ext uri="{9D8B030D-6E8A-4147-A177-3AD203B41FA5}">
                      <a16:colId xmlns:a16="http://schemas.microsoft.com/office/drawing/2014/main" xmlns="" val="20000"/>
                    </a:ext>
                  </a:extLst>
                </a:gridCol>
              </a:tblGrid>
              <a:tr h="761897">
                <a:tc>
                  <a:txBody>
                    <a:bodyPr/>
                    <a:lstStyle/>
                    <a:p>
                      <a:pPr algn="ctr"/>
                      <a:r>
                        <a:rPr lang="en-US" sz="2400" b="1" dirty="0">
                          <a:latin typeface="Georgia" panose="02040502050405020303" pitchFamily="18" charset="0"/>
                        </a:rPr>
                        <a:t>Documents required</a:t>
                      </a:r>
                      <a:r>
                        <a:rPr lang="en-US" sz="2400" b="1" baseline="0" dirty="0">
                          <a:latin typeface="Georgia" panose="02040502050405020303" pitchFamily="18" charset="0"/>
                        </a:rPr>
                        <a:t> for  Deregistration of NBFC Company </a:t>
                      </a:r>
                      <a:endParaRPr lang="en-US" sz="2400" b="1" dirty="0">
                        <a:latin typeface="Georgia" panose="02040502050405020303" pitchFamily="18" charset="0"/>
                      </a:endParaRPr>
                    </a:p>
                  </a:txBody>
                  <a:tcPr/>
                </a:tc>
                <a:extLst>
                  <a:ext uri="{0D108BD9-81ED-4DB2-BD59-A6C34878D82A}">
                    <a16:rowId xmlns:a16="http://schemas.microsoft.com/office/drawing/2014/main" xmlns="" val="10000"/>
                  </a:ext>
                </a:extLst>
              </a:tr>
              <a:tr h="5046241">
                <a:tc>
                  <a:txBody>
                    <a:bodyPr/>
                    <a:lstStyle/>
                    <a:p>
                      <a:pPr algn="just">
                        <a:spcBef>
                          <a:spcPts val="600"/>
                        </a:spcBef>
                        <a:spcAft>
                          <a:spcPts val="600"/>
                        </a:spcAft>
                      </a:pPr>
                      <a:r>
                        <a:rPr kumimoji="0" lang="en-US" sz="2200" kern="1200" baseline="0" dirty="0">
                          <a:solidFill>
                            <a:schemeClr val="dk1"/>
                          </a:solidFill>
                          <a:latin typeface="Cambria" panose="02040503050406030204" pitchFamily="18" charset="0"/>
                          <a:ea typeface="Cambria" panose="02040503050406030204" pitchFamily="18" charset="0"/>
                          <a:cs typeface="+mn-cs"/>
                        </a:rPr>
                        <a:t>1</a:t>
                      </a:r>
                      <a:r>
                        <a:rPr kumimoji="0" lang="en-US" sz="2200" kern="1200" baseline="0" dirty="0" smtClean="0">
                          <a:solidFill>
                            <a:schemeClr val="dk1"/>
                          </a:solidFill>
                          <a:latin typeface="Cambria" panose="02040503050406030204" pitchFamily="18" charset="0"/>
                          <a:ea typeface="Cambria" panose="02040503050406030204" pitchFamily="18" charset="0"/>
                          <a:cs typeface="+mn-cs"/>
                        </a:rPr>
                        <a:t>) Application </a:t>
                      </a:r>
                      <a:r>
                        <a:rPr kumimoji="0" lang="en-US" sz="2200" kern="1200" baseline="0" dirty="0">
                          <a:solidFill>
                            <a:schemeClr val="dk1"/>
                          </a:solidFill>
                          <a:latin typeface="Cambria" panose="02040503050406030204" pitchFamily="18" charset="0"/>
                          <a:ea typeface="Cambria" panose="02040503050406030204" pitchFamily="18" charset="0"/>
                          <a:cs typeface="+mn-cs"/>
                        </a:rPr>
                        <a:t>in prescribed format consisting of details about company and </a:t>
                      </a:r>
                      <a:r>
                        <a:rPr kumimoji="0" lang="en-US" sz="2200" b="1" kern="1200" baseline="0" dirty="0">
                          <a:solidFill>
                            <a:srgbClr val="FF0000"/>
                          </a:solidFill>
                          <a:latin typeface="Cambria" panose="02040503050406030204" pitchFamily="18" charset="0"/>
                          <a:ea typeface="Cambria" panose="02040503050406030204" pitchFamily="18" charset="0"/>
                          <a:cs typeface="+mn-cs"/>
                        </a:rPr>
                        <a:t>reasons for surrender </a:t>
                      </a:r>
                      <a:r>
                        <a:rPr kumimoji="0" lang="en-US" sz="2200" kern="1200" baseline="0" dirty="0">
                          <a:solidFill>
                            <a:schemeClr val="dk1"/>
                          </a:solidFill>
                          <a:latin typeface="Cambria" panose="02040503050406030204" pitchFamily="18" charset="0"/>
                          <a:ea typeface="Cambria" panose="02040503050406030204" pitchFamily="18" charset="0"/>
                          <a:cs typeface="+mn-cs"/>
                        </a:rPr>
                        <a:t>of </a:t>
                      </a:r>
                      <a:r>
                        <a:rPr kumimoji="0" lang="en-US" sz="2200" kern="1200" baseline="0" dirty="0" err="1">
                          <a:solidFill>
                            <a:schemeClr val="dk1"/>
                          </a:solidFill>
                          <a:latin typeface="Cambria" panose="02040503050406030204" pitchFamily="18" charset="0"/>
                          <a:ea typeface="Cambria" panose="02040503050406030204" pitchFamily="18" charset="0"/>
                          <a:cs typeface="+mn-cs"/>
                        </a:rPr>
                        <a:t>CoR</a:t>
                      </a:r>
                      <a:r>
                        <a:rPr kumimoji="0" lang="en-US" sz="2200" kern="1200" baseline="0" dirty="0" smtClean="0">
                          <a:solidFill>
                            <a:schemeClr val="dk1"/>
                          </a:solidFill>
                          <a:latin typeface="Cambria" panose="02040503050406030204" pitchFamily="18" charset="0"/>
                          <a:ea typeface="Cambria" panose="02040503050406030204" pitchFamily="18" charset="0"/>
                          <a:cs typeface="+mn-cs"/>
                        </a:rPr>
                        <a:t>;</a:t>
                      </a:r>
                      <a:endParaRPr kumimoji="0" lang="en-US" sz="2200" kern="1200" baseline="0" dirty="0">
                        <a:solidFill>
                          <a:schemeClr val="dk1"/>
                        </a:solidFill>
                        <a:latin typeface="Cambria" panose="02040503050406030204" pitchFamily="18" charset="0"/>
                        <a:ea typeface="Cambria" panose="02040503050406030204" pitchFamily="18" charset="0"/>
                        <a:cs typeface="+mn-cs"/>
                      </a:endParaRPr>
                    </a:p>
                    <a:p>
                      <a:pPr algn="just">
                        <a:spcBef>
                          <a:spcPts val="600"/>
                        </a:spcBef>
                        <a:spcAft>
                          <a:spcPts val="600"/>
                        </a:spcAft>
                      </a:pPr>
                      <a:r>
                        <a:rPr kumimoji="0" lang="en-US" sz="2200" kern="1200" baseline="0" dirty="0">
                          <a:solidFill>
                            <a:schemeClr val="dk1"/>
                          </a:solidFill>
                          <a:latin typeface="Cambria" panose="02040503050406030204" pitchFamily="18" charset="0"/>
                          <a:ea typeface="Cambria" panose="02040503050406030204" pitchFamily="18" charset="0"/>
                          <a:cs typeface="+mn-cs"/>
                        </a:rPr>
                        <a:t>2</a:t>
                      </a:r>
                      <a:r>
                        <a:rPr kumimoji="0" lang="en-US" sz="2200" kern="1200" baseline="0" dirty="0" smtClean="0">
                          <a:solidFill>
                            <a:schemeClr val="dk1"/>
                          </a:solidFill>
                          <a:latin typeface="Cambria" panose="02040503050406030204" pitchFamily="18" charset="0"/>
                          <a:ea typeface="Cambria" panose="02040503050406030204" pitchFamily="18" charset="0"/>
                          <a:cs typeface="+mn-cs"/>
                        </a:rPr>
                        <a:t>) </a:t>
                      </a:r>
                      <a:r>
                        <a:rPr kumimoji="0" lang="en-US" sz="2200" kern="1200" baseline="0" dirty="0">
                          <a:solidFill>
                            <a:schemeClr val="dk1"/>
                          </a:solidFill>
                          <a:latin typeface="Cambria" panose="02040503050406030204" pitchFamily="18" charset="0"/>
                          <a:ea typeface="Cambria" panose="02040503050406030204" pitchFamily="18" charset="0"/>
                          <a:cs typeface="+mn-cs"/>
                        </a:rPr>
                        <a:t>Latest Audited </a:t>
                      </a:r>
                      <a:r>
                        <a:rPr kumimoji="0" lang="en-US" sz="2200" b="1" kern="1200" baseline="0" dirty="0">
                          <a:solidFill>
                            <a:srgbClr val="FF0000"/>
                          </a:solidFill>
                          <a:latin typeface="Cambria" panose="02040503050406030204" pitchFamily="18" charset="0"/>
                          <a:ea typeface="Cambria" panose="02040503050406030204" pitchFamily="18" charset="0"/>
                          <a:cs typeface="+mn-cs"/>
                        </a:rPr>
                        <a:t>financial statements </a:t>
                      </a:r>
                      <a:r>
                        <a:rPr kumimoji="0" lang="en-US" sz="2200" kern="1200" baseline="0" dirty="0">
                          <a:solidFill>
                            <a:schemeClr val="dk1"/>
                          </a:solidFill>
                          <a:latin typeface="Cambria" panose="02040503050406030204" pitchFamily="18" charset="0"/>
                          <a:ea typeface="Cambria" panose="02040503050406030204" pitchFamily="18" charset="0"/>
                          <a:cs typeface="+mn-cs"/>
                        </a:rPr>
                        <a:t>to be submitted;</a:t>
                      </a:r>
                    </a:p>
                    <a:p>
                      <a:pPr algn="just">
                        <a:spcBef>
                          <a:spcPts val="600"/>
                        </a:spcBef>
                        <a:spcAft>
                          <a:spcPts val="600"/>
                        </a:spcAft>
                      </a:pPr>
                      <a:r>
                        <a:rPr kumimoji="0" lang="en-US" sz="2200" kern="1200" baseline="0" dirty="0">
                          <a:solidFill>
                            <a:schemeClr val="dk1"/>
                          </a:solidFill>
                          <a:latin typeface="Cambria" panose="02040503050406030204" pitchFamily="18" charset="0"/>
                          <a:ea typeface="Cambria" panose="02040503050406030204" pitchFamily="18" charset="0"/>
                          <a:cs typeface="+mn-cs"/>
                        </a:rPr>
                        <a:t>3</a:t>
                      </a:r>
                      <a:r>
                        <a:rPr kumimoji="0" lang="en-US" sz="2200" kern="1200" baseline="0" dirty="0" smtClean="0">
                          <a:solidFill>
                            <a:schemeClr val="dk1"/>
                          </a:solidFill>
                          <a:latin typeface="Cambria" panose="02040503050406030204" pitchFamily="18" charset="0"/>
                          <a:ea typeface="Cambria" panose="02040503050406030204" pitchFamily="18" charset="0"/>
                          <a:cs typeface="+mn-cs"/>
                        </a:rPr>
                        <a:t>) </a:t>
                      </a:r>
                      <a:r>
                        <a:rPr kumimoji="0" lang="en-US" sz="2200" b="1" kern="1200" baseline="0" dirty="0">
                          <a:solidFill>
                            <a:srgbClr val="FF0000"/>
                          </a:solidFill>
                          <a:latin typeface="Cambria" panose="02040503050406030204" pitchFamily="18" charset="0"/>
                          <a:ea typeface="Cambria" panose="02040503050406030204" pitchFamily="18" charset="0"/>
                          <a:cs typeface="+mn-cs"/>
                        </a:rPr>
                        <a:t>Board Resolution </a:t>
                      </a:r>
                      <a:r>
                        <a:rPr kumimoji="0" lang="en-US" sz="2200" kern="1200" baseline="0" dirty="0">
                          <a:solidFill>
                            <a:schemeClr val="dk1"/>
                          </a:solidFill>
                          <a:latin typeface="Cambria" panose="02040503050406030204" pitchFamily="18" charset="0"/>
                          <a:ea typeface="Cambria" panose="02040503050406030204" pitchFamily="18" charset="0"/>
                          <a:cs typeface="+mn-cs"/>
                        </a:rPr>
                        <a:t>indicating that:</a:t>
                      </a:r>
                    </a:p>
                    <a:p>
                      <a:pPr marL="538163" indent="-179388" algn="just">
                        <a:spcBef>
                          <a:spcPts val="600"/>
                        </a:spcBef>
                        <a:spcAft>
                          <a:spcPts val="600"/>
                        </a:spcAft>
                      </a:pPr>
                      <a:r>
                        <a:rPr kumimoji="0" lang="en-US" sz="2200" kern="1200" baseline="0" dirty="0" smtClean="0">
                          <a:solidFill>
                            <a:schemeClr val="dk1"/>
                          </a:solidFill>
                          <a:latin typeface="Cambria" panose="02040503050406030204" pitchFamily="18" charset="0"/>
                          <a:ea typeface="Cambria" panose="02040503050406030204" pitchFamily="18" charset="0"/>
                          <a:cs typeface="+mn-cs"/>
                        </a:rPr>
                        <a:t>- In </a:t>
                      </a:r>
                      <a:r>
                        <a:rPr kumimoji="0" lang="en-US" sz="2200" kern="1200" baseline="0" dirty="0">
                          <a:solidFill>
                            <a:schemeClr val="dk1"/>
                          </a:solidFill>
                          <a:latin typeface="Cambria" panose="02040503050406030204" pitchFamily="18" charset="0"/>
                          <a:ea typeface="Cambria" panose="02040503050406030204" pitchFamily="18" charset="0"/>
                          <a:cs typeface="+mn-cs"/>
                        </a:rPr>
                        <a:t>principal </a:t>
                      </a:r>
                      <a:r>
                        <a:rPr kumimoji="0" lang="en-US" sz="2200" b="1" kern="1200" baseline="0" dirty="0">
                          <a:solidFill>
                            <a:srgbClr val="FF0000"/>
                          </a:solidFill>
                          <a:latin typeface="Cambria" panose="02040503050406030204" pitchFamily="18" charset="0"/>
                          <a:ea typeface="Cambria" panose="02040503050406030204" pitchFamily="18" charset="0"/>
                          <a:cs typeface="+mn-cs"/>
                        </a:rPr>
                        <a:t>approval of Board of directors</a:t>
                      </a:r>
                      <a:r>
                        <a:rPr kumimoji="0" lang="en-US" sz="2200" kern="1200" baseline="0" dirty="0">
                          <a:solidFill>
                            <a:schemeClr val="dk1"/>
                          </a:solidFill>
                          <a:latin typeface="Cambria" panose="02040503050406030204" pitchFamily="18" charset="0"/>
                          <a:ea typeface="Cambria" panose="02040503050406030204" pitchFamily="18" charset="0"/>
                          <a:cs typeface="+mn-cs"/>
                        </a:rPr>
                        <a:t>;</a:t>
                      </a:r>
                    </a:p>
                    <a:p>
                      <a:pPr marL="538163" indent="-179388" algn="just">
                        <a:spcBef>
                          <a:spcPts val="600"/>
                        </a:spcBef>
                        <a:spcAft>
                          <a:spcPts val="600"/>
                        </a:spcAft>
                      </a:pPr>
                      <a:r>
                        <a:rPr kumimoji="0" lang="en-US" sz="2200" kern="1200" baseline="0" dirty="0" smtClean="0">
                          <a:solidFill>
                            <a:schemeClr val="dk1"/>
                          </a:solidFill>
                          <a:latin typeface="Cambria" panose="02040503050406030204" pitchFamily="18" charset="0"/>
                          <a:ea typeface="Cambria" panose="02040503050406030204" pitchFamily="18" charset="0"/>
                          <a:cs typeface="+mn-cs"/>
                        </a:rPr>
                        <a:t>- It </a:t>
                      </a:r>
                      <a:r>
                        <a:rPr kumimoji="0" lang="en-US" sz="2200" kern="1200" baseline="0" dirty="0">
                          <a:solidFill>
                            <a:schemeClr val="dk1"/>
                          </a:solidFill>
                          <a:latin typeface="Cambria" panose="02040503050406030204" pitchFamily="18" charset="0"/>
                          <a:ea typeface="Cambria" panose="02040503050406030204" pitchFamily="18" charset="0"/>
                          <a:cs typeface="+mn-cs"/>
                        </a:rPr>
                        <a:t>has </a:t>
                      </a:r>
                      <a:r>
                        <a:rPr kumimoji="0" lang="en-US" sz="2200" b="1" kern="1200" baseline="0" dirty="0">
                          <a:solidFill>
                            <a:srgbClr val="FF0000"/>
                          </a:solidFill>
                          <a:latin typeface="Cambria" panose="02040503050406030204" pitchFamily="18" charset="0"/>
                          <a:ea typeface="Cambria" panose="02040503050406030204" pitchFamily="18" charset="0"/>
                          <a:cs typeface="+mn-cs"/>
                        </a:rPr>
                        <a:t>repaid all the existing public deposits</a:t>
                      </a:r>
                      <a:r>
                        <a:rPr kumimoji="0" lang="en-US" sz="2200" kern="1200" baseline="0" dirty="0">
                          <a:solidFill>
                            <a:schemeClr val="dk1"/>
                          </a:solidFill>
                          <a:latin typeface="Cambria" panose="02040503050406030204" pitchFamily="18" charset="0"/>
                          <a:ea typeface="Cambria" panose="02040503050406030204" pitchFamily="18" charset="0"/>
                          <a:cs typeface="+mn-cs"/>
                        </a:rPr>
                        <a:t>, stopped accepting fresh public deposits and will not accept the same in future (applicable only for deposit taking NBFCs/ HFCs);</a:t>
                      </a:r>
                    </a:p>
                    <a:p>
                      <a:pPr marL="538163" indent="-179388" algn="just">
                        <a:spcBef>
                          <a:spcPts val="600"/>
                        </a:spcBef>
                        <a:spcAft>
                          <a:spcPts val="600"/>
                        </a:spcAft>
                      </a:pPr>
                      <a:r>
                        <a:rPr kumimoji="0" lang="en-US" sz="2200" kern="1200" baseline="0" dirty="0" smtClean="0">
                          <a:solidFill>
                            <a:schemeClr val="dk1"/>
                          </a:solidFill>
                          <a:latin typeface="Cambria" panose="02040503050406030204" pitchFamily="18" charset="0"/>
                          <a:ea typeface="Cambria" panose="02040503050406030204" pitchFamily="18" charset="0"/>
                          <a:cs typeface="+mn-cs"/>
                        </a:rPr>
                        <a:t>- the </a:t>
                      </a:r>
                      <a:r>
                        <a:rPr kumimoji="0" lang="en-US" sz="2200" kern="1200" baseline="0" dirty="0">
                          <a:solidFill>
                            <a:schemeClr val="dk1"/>
                          </a:solidFill>
                          <a:latin typeface="Cambria" panose="02040503050406030204" pitchFamily="18" charset="0"/>
                          <a:ea typeface="Cambria" panose="02040503050406030204" pitchFamily="18" charset="0"/>
                          <a:cs typeface="+mn-cs"/>
                        </a:rPr>
                        <a:t>company has </a:t>
                      </a:r>
                      <a:r>
                        <a:rPr kumimoji="0" lang="en-US" sz="2200" b="1" kern="1200" baseline="0" dirty="0">
                          <a:solidFill>
                            <a:srgbClr val="FF0000"/>
                          </a:solidFill>
                          <a:latin typeface="Cambria" panose="02040503050406030204" pitchFamily="18" charset="0"/>
                          <a:ea typeface="Cambria" panose="02040503050406030204" pitchFamily="18" charset="0"/>
                          <a:cs typeface="+mn-cs"/>
                        </a:rPr>
                        <a:t>stopped NBFI </a:t>
                      </a:r>
                      <a:r>
                        <a:rPr kumimoji="0" lang="en-US" sz="2200" kern="1200" baseline="0" dirty="0">
                          <a:solidFill>
                            <a:schemeClr val="dk1"/>
                          </a:solidFill>
                          <a:latin typeface="Cambria" panose="02040503050406030204" pitchFamily="18" charset="0"/>
                          <a:ea typeface="Cambria" panose="02040503050406030204" pitchFamily="18" charset="0"/>
                          <a:cs typeface="+mn-cs"/>
                        </a:rPr>
                        <a:t>activity </a:t>
                      </a:r>
                      <a:r>
                        <a:rPr kumimoji="0" lang="en-US" sz="2200" kern="1200" baseline="0" dirty="0" err="1">
                          <a:solidFill>
                            <a:schemeClr val="dk1"/>
                          </a:solidFill>
                          <a:latin typeface="Cambria" panose="02040503050406030204" pitchFamily="18" charset="0"/>
                          <a:ea typeface="Cambria" panose="02040503050406030204" pitchFamily="18" charset="0"/>
                          <a:cs typeface="+mn-cs"/>
                        </a:rPr>
                        <a:t>w.e.f</a:t>
                      </a:r>
                      <a:r>
                        <a:rPr kumimoji="0" lang="en-US" sz="2200" kern="1200" baseline="0" dirty="0">
                          <a:solidFill>
                            <a:schemeClr val="dk1"/>
                          </a:solidFill>
                          <a:latin typeface="Cambria" panose="02040503050406030204" pitchFamily="18" charset="0"/>
                          <a:ea typeface="Cambria" panose="02040503050406030204" pitchFamily="18" charset="0"/>
                          <a:cs typeface="+mn-cs"/>
                        </a:rPr>
                        <a:t>. ____ (indicate date) and will not carry out the same in future; the company will approach the Reserve Bank for </a:t>
                      </a:r>
                      <a:r>
                        <a:rPr kumimoji="0" lang="en-US" sz="2200" kern="1200" baseline="0" dirty="0" err="1">
                          <a:solidFill>
                            <a:schemeClr val="dk1"/>
                          </a:solidFill>
                          <a:latin typeface="Cambria" panose="02040503050406030204" pitchFamily="18" charset="0"/>
                          <a:ea typeface="Cambria" panose="02040503050406030204" pitchFamily="18" charset="0"/>
                          <a:cs typeface="+mn-cs"/>
                        </a:rPr>
                        <a:t>CoR</a:t>
                      </a:r>
                      <a:r>
                        <a:rPr kumimoji="0" lang="en-US" sz="2200" kern="1200" baseline="0" dirty="0">
                          <a:solidFill>
                            <a:schemeClr val="dk1"/>
                          </a:solidFill>
                          <a:latin typeface="Cambria" panose="02040503050406030204" pitchFamily="18" charset="0"/>
                          <a:ea typeface="Cambria" panose="02040503050406030204" pitchFamily="18" charset="0"/>
                          <a:cs typeface="+mn-cs"/>
                        </a:rPr>
                        <a:t> afresh, in future, in case it intends to carry out NBFI/ </a:t>
                      </a:r>
                      <a:r>
                        <a:rPr kumimoji="0" lang="en-US" sz="2200" kern="1200" baseline="0" dirty="0" smtClean="0">
                          <a:solidFill>
                            <a:schemeClr val="dk1"/>
                          </a:solidFill>
                          <a:latin typeface="Cambria" panose="02040503050406030204" pitchFamily="18" charset="0"/>
                          <a:ea typeface="Cambria" panose="02040503050406030204" pitchFamily="18" charset="0"/>
                          <a:cs typeface="+mn-cs"/>
                        </a:rPr>
                        <a:t>HFI </a:t>
                      </a:r>
                      <a:r>
                        <a:rPr kumimoji="0" lang="en-US" sz="2200" kern="1200" baseline="0" dirty="0">
                          <a:solidFill>
                            <a:schemeClr val="dk1"/>
                          </a:solidFill>
                          <a:latin typeface="Cambria" panose="02040503050406030204" pitchFamily="18" charset="0"/>
                          <a:ea typeface="Cambria" panose="02040503050406030204" pitchFamily="18" charset="0"/>
                          <a:cs typeface="+mn-cs"/>
                        </a:rPr>
                        <a:t>activity</a:t>
                      </a:r>
                      <a:r>
                        <a:rPr kumimoji="0" lang="en-US" sz="2200" kern="1200" baseline="0" dirty="0" smtClean="0">
                          <a:solidFill>
                            <a:schemeClr val="dk1"/>
                          </a:solidFill>
                          <a:latin typeface="Cambria" panose="02040503050406030204" pitchFamily="18" charset="0"/>
                          <a:ea typeface="Cambria" panose="02040503050406030204" pitchFamily="18" charset="0"/>
                          <a:cs typeface="+mn-cs"/>
                        </a:rPr>
                        <a:t>;</a:t>
                      </a:r>
                      <a:endParaRPr kumimoji="0" lang="en-US" sz="2200" kern="1200" baseline="0" dirty="0">
                        <a:solidFill>
                          <a:schemeClr val="dk1"/>
                        </a:solidFill>
                        <a:latin typeface="Cambria" panose="02040503050406030204" pitchFamily="18" charset="0"/>
                        <a:ea typeface="Cambria" panose="02040503050406030204" pitchFamily="18" charset="0"/>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37708008"/>
              </p:ext>
            </p:extLst>
          </p:nvPr>
        </p:nvGraphicFramePr>
        <p:xfrm>
          <a:off x="323528" y="188641"/>
          <a:ext cx="8496944" cy="6446520"/>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792087">
                <a:tc>
                  <a:txBody>
                    <a:bodyPr/>
                    <a:lstStyle/>
                    <a:p>
                      <a:pPr algn="ctr">
                        <a:spcBef>
                          <a:spcPts val="600"/>
                        </a:spcBef>
                        <a:spcAft>
                          <a:spcPts val="600"/>
                        </a:spcAft>
                      </a:pPr>
                      <a:r>
                        <a:rPr lang="en-US" sz="2400" b="1" dirty="0">
                          <a:latin typeface="Georgia" panose="02040502050405020303" pitchFamily="18" charset="0"/>
                        </a:rPr>
                        <a:t>Documents required</a:t>
                      </a:r>
                      <a:r>
                        <a:rPr lang="en-US" sz="2400" b="1" baseline="0" dirty="0">
                          <a:latin typeface="Georgia" panose="02040502050405020303" pitchFamily="18" charset="0"/>
                        </a:rPr>
                        <a:t> for  Deregistration of NBFC Company </a:t>
                      </a:r>
                      <a:endParaRPr lang="en-US" sz="2400" b="1" dirty="0">
                        <a:latin typeface="Georgia" panose="02040502050405020303" pitchFamily="18" charset="0"/>
                      </a:endParaRPr>
                    </a:p>
                  </a:txBody>
                  <a:tcPr/>
                </a:tc>
                <a:extLst>
                  <a:ext uri="{0D108BD9-81ED-4DB2-BD59-A6C34878D82A}">
                    <a16:rowId xmlns:a16="http://schemas.microsoft.com/office/drawing/2014/main" xmlns="" val="10000"/>
                  </a:ext>
                </a:extLst>
              </a:tr>
              <a:tr h="5268498">
                <a:tc>
                  <a:txBody>
                    <a:bodyPr/>
                    <a:lstStyle/>
                    <a:p>
                      <a:pPr algn="just">
                        <a:spcBef>
                          <a:spcPts val="600"/>
                        </a:spcBef>
                        <a:spcAft>
                          <a:spcPts val="600"/>
                        </a:spcAft>
                      </a:pPr>
                      <a:r>
                        <a:rPr kumimoji="0" lang="en-US" sz="1900" kern="1200" baseline="0" dirty="0" smtClean="0">
                          <a:solidFill>
                            <a:schemeClr val="dk1"/>
                          </a:solidFill>
                          <a:latin typeface="Cambria" panose="02040503050406030204" pitchFamily="18" charset="0"/>
                          <a:ea typeface="Cambria" panose="02040503050406030204" pitchFamily="18" charset="0"/>
                          <a:cs typeface="+mn-cs"/>
                        </a:rPr>
                        <a:t>4</a:t>
                      </a:r>
                      <a:r>
                        <a:rPr kumimoji="0" lang="en-US" sz="1900" kern="1200" baseline="0" dirty="0">
                          <a:solidFill>
                            <a:schemeClr val="dk1"/>
                          </a:solidFill>
                          <a:latin typeface="Cambria" panose="02040503050406030204" pitchFamily="18" charset="0"/>
                          <a:ea typeface="Cambria" panose="02040503050406030204" pitchFamily="18" charset="0"/>
                          <a:cs typeface="+mn-cs"/>
                        </a:rPr>
                        <a:t>). </a:t>
                      </a:r>
                      <a:r>
                        <a:rPr kumimoji="0" lang="en-US" sz="1900" b="1" kern="1200" baseline="0" dirty="0">
                          <a:solidFill>
                            <a:srgbClr val="FF0000"/>
                          </a:solidFill>
                          <a:latin typeface="Cambria" panose="02040503050406030204" pitchFamily="18" charset="0"/>
                          <a:ea typeface="Cambria" panose="02040503050406030204" pitchFamily="18" charset="0"/>
                          <a:cs typeface="+mn-cs"/>
                        </a:rPr>
                        <a:t>Auditor Certificate (SAC) </a:t>
                      </a:r>
                      <a:r>
                        <a:rPr kumimoji="0" lang="en-US" sz="1900" kern="1200" baseline="0" dirty="0">
                          <a:solidFill>
                            <a:schemeClr val="dk1"/>
                          </a:solidFill>
                          <a:latin typeface="Cambria" panose="02040503050406030204" pitchFamily="18" charset="0"/>
                          <a:ea typeface="Cambria" panose="02040503050406030204" pitchFamily="18" charset="0"/>
                          <a:cs typeface="+mn-cs"/>
                        </a:rPr>
                        <a:t>indicating that: the company has repaid all the existing public deposits and stopped accepting fresh public deposits (applicable only for deposit taking NBFCs/ HFCs); the company has stopped NBFI activity </a:t>
                      </a:r>
                      <a:r>
                        <a:rPr kumimoji="0" lang="en-US" sz="1900" kern="1200" baseline="0" dirty="0" err="1">
                          <a:solidFill>
                            <a:schemeClr val="dk1"/>
                          </a:solidFill>
                          <a:latin typeface="Cambria" panose="02040503050406030204" pitchFamily="18" charset="0"/>
                          <a:ea typeface="Cambria" panose="02040503050406030204" pitchFamily="18" charset="0"/>
                          <a:cs typeface="+mn-cs"/>
                        </a:rPr>
                        <a:t>w.e.f</a:t>
                      </a:r>
                      <a:r>
                        <a:rPr kumimoji="0" lang="en-US" sz="1900" kern="1200" baseline="0" dirty="0">
                          <a:solidFill>
                            <a:schemeClr val="dk1"/>
                          </a:solidFill>
                          <a:latin typeface="Cambria" panose="02040503050406030204" pitchFamily="18" charset="0"/>
                          <a:ea typeface="Cambria" panose="02040503050406030204" pitchFamily="18" charset="0"/>
                          <a:cs typeface="+mn-cs"/>
                        </a:rPr>
                        <a:t>. ____(indicate date). As on ___ (indicate date of latest financials), the Financial Assets/ Total Assets and Financial Income/Gross </a:t>
                      </a:r>
                      <a:r>
                        <a:rPr kumimoji="0" lang="en-US" sz="1900" kern="1200" baseline="0" dirty="0" smtClean="0">
                          <a:solidFill>
                            <a:schemeClr val="dk1"/>
                          </a:solidFill>
                          <a:latin typeface="Cambria" panose="02040503050406030204" pitchFamily="18" charset="0"/>
                          <a:ea typeface="Cambria" panose="02040503050406030204" pitchFamily="18" charset="0"/>
                          <a:cs typeface="+mn-cs"/>
                        </a:rPr>
                        <a:t>Income </a:t>
                      </a:r>
                      <a:r>
                        <a:rPr kumimoji="0" lang="en-US" sz="1900" kern="1200" baseline="0" dirty="0">
                          <a:solidFill>
                            <a:schemeClr val="dk1"/>
                          </a:solidFill>
                          <a:latin typeface="Cambria" panose="02040503050406030204" pitchFamily="18" charset="0"/>
                          <a:ea typeface="Cambria" panose="02040503050406030204" pitchFamily="18" charset="0"/>
                          <a:cs typeface="+mn-cs"/>
                        </a:rPr>
                        <a:t>is at __ % and __ % respectively;</a:t>
                      </a:r>
                    </a:p>
                    <a:p>
                      <a:pPr algn="just">
                        <a:spcBef>
                          <a:spcPts val="600"/>
                        </a:spcBef>
                        <a:spcAft>
                          <a:spcPts val="600"/>
                        </a:spcAft>
                      </a:pPr>
                      <a:r>
                        <a:rPr kumimoji="0" lang="en-US" sz="1900" kern="1200" baseline="0" dirty="0">
                          <a:solidFill>
                            <a:schemeClr val="dk1"/>
                          </a:solidFill>
                          <a:latin typeface="Cambria" panose="02040503050406030204" pitchFamily="18" charset="0"/>
                          <a:ea typeface="Cambria" panose="02040503050406030204" pitchFamily="18" charset="0"/>
                          <a:cs typeface="+mn-cs"/>
                        </a:rPr>
                        <a:t>5). </a:t>
                      </a:r>
                      <a:r>
                        <a:rPr kumimoji="0" lang="en-US" sz="1900" b="1" kern="1200" baseline="0" dirty="0" smtClean="0">
                          <a:solidFill>
                            <a:srgbClr val="FF0000"/>
                          </a:solidFill>
                          <a:latin typeface="Cambria" panose="02040503050406030204" pitchFamily="18" charset="0"/>
                          <a:ea typeface="Cambria" panose="02040503050406030204" pitchFamily="18" charset="0"/>
                          <a:cs typeface="+mn-cs"/>
                        </a:rPr>
                        <a:t>Write-up</a:t>
                      </a:r>
                      <a:r>
                        <a:rPr kumimoji="0" lang="en-US" sz="1900"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1900" kern="1200" baseline="0" dirty="0" smtClean="0">
                          <a:solidFill>
                            <a:schemeClr val="dk1"/>
                          </a:solidFill>
                          <a:latin typeface="Cambria" panose="02040503050406030204" pitchFamily="18" charset="0"/>
                          <a:ea typeface="Cambria" panose="02040503050406030204" pitchFamily="18" charset="0"/>
                          <a:cs typeface="+mn-cs"/>
                        </a:rPr>
                        <a:t>in </a:t>
                      </a:r>
                      <a:r>
                        <a:rPr kumimoji="0" lang="en-US" sz="1900" kern="1200" baseline="0" dirty="0">
                          <a:solidFill>
                            <a:schemeClr val="dk1"/>
                          </a:solidFill>
                          <a:latin typeface="Cambria" panose="02040503050406030204" pitchFamily="18" charset="0"/>
                          <a:ea typeface="Cambria" panose="02040503050406030204" pitchFamily="18" charset="0"/>
                          <a:cs typeface="+mn-cs"/>
                        </a:rPr>
                        <a:t>brief on the details of the </a:t>
                      </a:r>
                      <a:r>
                        <a:rPr kumimoji="0" lang="en-US" sz="1900" b="1" kern="1200" baseline="0" dirty="0">
                          <a:solidFill>
                            <a:srgbClr val="FF0000"/>
                          </a:solidFill>
                          <a:latin typeface="Cambria" panose="02040503050406030204" pitchFamily="18" charset="0"/>
                          <a:ea typeface="Cambria" panose="02040503050406030204" pitchFamily="18" charset="0"/>
                          <a:cs typeface="+mn-cs"/>
                        </a:rPr>
                        <a:t>business</a:t>
                      </a:r>
                      <a:r>
                        <a:rPr kumimoji="0" lang="en-US" sz="1900" kern="1200" baseline="0" dirty="0">
                          <a:solidFill>
                            <a:schemeClr val="dk1"/>
                          </a:solidFill>
                          <a:latin typeface="Cambria" panose="02040503050406030204" pitchFamily="18" charset="0"/>
                          <a:ea typeface="Cambria" panose="02040503050406030204" pitchFamily="18" charset="0"/>
                          <a:cs typeface="+mn-cs"/>
                        </a:rPr>
                        <a:t> of the company that it </a:t>
                      </a:r>
                      <a:r>
                        <a:rPr kumimoji="0" lang="en-US" sz="1900" b="1" kern="1200" baseline="0" dirty="0">
                          <a:solidFill>
                            <a:srgbClr val="FF0000"/>
                          </a:solidFill>
                          <a:latin typeface="Cambria" panose="02040503050406030204" pitchFamily="18" charset="0"/>
                          <a:ea typeface="Cambria" panose="02040503050406030204" pitchFamily="18" charset="0"/>
                          <a:cs typeface="+mn-cs"/>
                        </a:rPr>
                        <a:t>proposes to undertake </a:t>
                      </a:r>
                      <a:r>
                        <a:rPr kumimoji="0" lang="en-US" sz="1900" kern="1200" baseline="0" dirty="0">
                          <a:solidFill>
                            <a:schemeClr val="dk1"/>
                          </a:solidFill>
                          <a:latin typeface="Cambria" panose="02040503050406030204" pitchFamily="18" charset="0"/>
                          <a:ea typeface="Cambria" panose="02040503050406030204" pitchFamily="18" charset="0"/>
                          <a:cs typeface="+mn-cs"/>
                        </a:rPr>
                        <a:t>post cancellation of </a:t>
                      </a:r>
                      <a:r>
                        <a:rPr kumimoji="0" lang="en-US" sz="1900" kern="1200" baseline="0" dirty="0" err="1">
                          <a:solidFill>
                            <a:schemeClr val="dk1"/>
                          </a:solidFill>
                          <a:latin typeface="Cambria" panose="02040503050406030204" pitchFamily="18" charset="0"/>
                          <a:ea typeface="Cambria" panose="02040503050406030204" pitchFamily="18" charset="0"/>
                          <a:cs typeface="+mn-cs"/>
                        </a:rPr>
                        <a:t>CoR.</a:t>
                      </a:r>
                      <a:endParaRPr kumimoji="0" lang="en-US" sz="1900" kern="1200" baseline="0" dirty="0">
                        <a:solidFill>
                          <a:schemeClr val="dk1"/>
                        </a:solidFill>
                        <a:latin typeface="Cambria" panose="02040503050406030204" pitchFamily="18" charset="0"/>
                        <a:ea typeface="Cambria" panose="02040503050406030204" pitchFamily="18" charset="0"/>
                        <a:cs typeface="+mn-cs"/>
                      </a:endParaRPr>
                    </a:p>
                    <a:p>
                      <a:pPr algn="just">
                        <a:spcBef>
                          <a:spcPts val="600"/>
                        </a:spcBef>
                        <a:spcAft>
                          <a:spcPts val="600"/>
                        </a:spcAft>
                      </a:pPr>
                      <a:r>
                        <a:rPr kumimoji="0" lang="en-US" sz="1900" kern="1200" baseline="0" dirty="0">
                          <a:solidFill>
                            <a:schemeClr val="dk1"/>
                          </a:solidFill>
                          <a:latin typeface="Cambria" panose="02040503050406030204" pitchFamily="18" charset="0"/>
                          <a:ea typeface="Cambria" panose="02040503050406030204" pitchFamily="18" charset="0"/>
                          <a:cs typeface="+mn-cs"/>
                        </a:rPr>
                        <a:t>6). </a:t>
                      </a:r>
                      <a:r>
                        <a:rPr kumimoji="0" lang="en-US" sz="1900" kern="1200" baseline="0" dirty="0" err="1">
                          <a:solidFill>
                            <a:schemeClr val="dk1"/>
                          </a:solidFill>
                          <a:latin typeface="Cambria" panose="02040503050406030204" pitchFamily="18" charset="0"/>
                          <a:ea typeface="Cambria" panose="02040503050406030204" pitchFamily="18" charset="0"/>
                          <a:cs typeface="+mn-cs"/>
                        </a:rPr>
                        <a:t>i</a:t>
                      </a:r>
                      <a:r>
                        <a:rPr kumimoji="0" lang="en-US" sz="1900" kern="1200" baseline="0" dirty="0">
                          <a:solidFill>
                            <a:schemeClr val="dk1"/>
                          </a:solidFill>
                          <a:latin typeface="Cambria" panose="02040503050406030204" pitchFamily="18" charset="0"/>
                          <a:ea typeface="Cambria" panose="02040503050406030204" pitchFamily="18" charset="0"/>
                          <a:cs typeface="+mn-cs"/>
                        </a:rPr>
                        <a:t>) </a:t>
                      </a:r>
                      <a:r>
                        <a:rPr kumimoji="0" lang="en-US" sz="1900" kern="1200" baseline="0" dirty="0" smtClean="0">
                          <a:solidFill>
                            <a:schemeClr val="dk1"/>
                          </a:solidFill>
                          <a:latin typeface="Cambria" panose="02040503050406030204" pitchFamily="18" charset="0"/>
                          <a:ea typeface="Cambria" panose="02040503050406030204" pitchFamily="18" charset="0"/>
                          <a:cs typeface="+mn-cs"/>
                        </a:rPr>
                        <a:t>It </a:t>
                      </a:r>
                      <a:r>
                        <a:rPr kumimoji="0" lang="en-US" sz="1900" kern="1200" baseline="0" dirty="0">
                          <a:solidFill>
                            <a:schemeClr val="dk1"/>
                          </a:solidFill>
                          <a:latin typeface="Cambria" panose="02040503050406030204" pitchFamily="18" charset="0"/>
                          <a:ea typeface="Cambria" panose="02040503050406030204" pitchFamily="18" charset="0"/>
                          <a:cs typeface="+mn-cs"/>
                        </a:rPr>
                        <a:t>will </a:t>
                      </a:r>
                      <a:r>
                        <a:rPr kumimoji="0" lang="en-US" sz="1900" b="1" kern="1200" baseline="0" dirty="0">
                          <a:solidFill>
                            <a:srgbClr val="FF0000"/>
                          </a:solidFill>
                          <a:latin typeface="Cambria" panose="02040503050406030204" pitchFamily="18" charset="0"/>
                          <a:ea typeface="Cambria" panose="02040503050406030204" pitchFamily="18" charset="0"/>
                          <a:cs typeface="+mn-cs"/>
                        </a:rPr>
                        <a:t>apply to </a:t>
                      </a:r>
                      <a:r>
                        <a:rPr kumimoji="0" lang="en-US" sz="1900" b="1" kern="1200" baseline="0" dirty="0" err="1">
                          <a:solidFill>
                            <a:srgbClr val="FF0000"/>
                          </a:solidFill>
                          <a:latin typeface="Cambria" panose="02040503050406030204" pitchFamily="18" charset="0"/>
                          <a:ea typeface="Cambria" panose="02040503050406030204" pitchFamily="18" charset="0"/>
                          <a:cs typeface="+mn-cs"/>
                        </a:rPr>
                        <a:t>RoC</a:t>
                      </a:r>
                      <a:r>
                        <a:rPr kumimoji="0" lang="en-US" sz="1900" b="1" kern="1200" baseline="0" dirty="0">
                          <a:solidFill>
                            <a:srgbClr val="FF0000"/>
                          </a:solidFill>
                          <a:latin typeface="Cambria" panose="02040503050406030204" pitchFamily="18" charset="0"/>
                          <a:ea typeface="Cambria" panose="02040503050406030204" pitchFamily="18" charset="0"/>
                          <a:cs typeface="+mn-cs"/>
                        </a:rPr>
                        <a:t>, MCA </a:t>
                      </a:r>
                      <a:r>
                        <a:rPr kumimoji="0" lang="en-US" sz="1900" kern="1200" baseline="0" dirty="0">
                          <a:solidFill>
                            <a:schemeClr val="dk1"/>
                          </a:solidFill>
                          <a:latin typeface="Cambria" panose="02040503050406030204" pitchFamily="18" charset="0"/>
                          <a:ea typeface="Cambria" panose="02040503050406030204" pitchFamily="18" charset="0"/>
                          <a:cs typeface="+mn-cs"/>
                        </a:rPr>
                        <a:t>within 30 days post cancellation of </a:t>
                      </a:r>
                      <a:r>
                        <a:rPr kumimoji="0" lang="en-US" sz="1900" kern="1200" baseline="0" dirty="0" err="1">
                          <a:solidFill>
                            <a:schemeClr val="dk1"/>
                          </a:solidFill>
                          <a:latin typeface="Cambria" panose="02040503050406030204" pitchFamily="18" charset="0"/>
                          <a:ea typeface="Cambria" panose="02040503050406030204" pitchFamily="18" charset="0"/>
                          <a:cs typeface="+mn-cs"/>
                        </a:rPr>
                        <a:t>CoR</a:t>
                      </a:r>
                      <a:r>
                        <a:rPr kumimoji="0" lang="en-US" sz="1900" kern="1200" baseline="0" dirty="0">
                          <a:solidFill>
                            <a:schemeClr val="dk1"/>
                          </a:solidFill>
                          <a:latin typeface="Cambria" panose="02040503050406030204" pitchFamily="18" charset="0"/>
                          <a:ea typeface="Cambria" panose="02040503050406030204" pitchFamily="18" charset="0"/>
                          <a:cs typeface="+mn-cs"/>
                        </a:rPr>
                        <a:t> for suitably </a:t>
                      </a:r>
                      <a:r>
                        <a:rPr kumimoji="0" lang="en-US" sz="1900" b="1" kern="1200" baseline="0" dirty="0">
                          <a:solidFill>
                            <a:srgbClr val="FF0000"/>
                          </a:solidFill>
                          <a:latin typeface="Cambria" panose="02040503050406030204" pitchFamily="18" charset="0"/>
                          <a:ea typeface="Cambria" panose="02040503050406030204" pitchFamily="18" charset="0"/>
                          <a:cs typeface="+mn-cs"/>
                        </a:rPr>
                        <a:t>changing its Name and Industrial Activity Code</a:t>
                      </a:r>
                      <a:r>
                        <a:rPr kumimoji="0" lang="en-US" sz="1900" kern="1200" baseline="0" dirty="0">
                          <a:solidFill>
                            <a:schemeClr val="dk1"/>
                          </a:solidFill>
                          <a:latin typeface="Cambria" panose="02040503050406030204" pitchFamily="18" charset="0"/>
                          <a:ea typeface="Cambria" panose="02040503050406030204" pitchFamily="18" charset="0"/>
                          <a:cs typeface="+mn-cs"/>
                        </a:rPr>
                        <a:t>, which will not represent carrying out financial business.</a:t>
                      </a:r>
                    </a:p>
                    <a:p>
                      <a:pPr algn="just">
                        <a:spcBef>
                          <a:spcPts val="600"/>
                        </a:spcBef>
                        <a:spcAft>
                          <a:spcPts val="600"/>
                        </a:spcAft>
                      </a:pPr>
                      <a:r>
                        <a:rPr kumimoji="0" lang="en-US" sz="1900" kern="1200" baseline="0" dirty="0">
                          <a:solidFill>
                            <a:schemeClr val="dk1"/>
                          </a:solidFill>
                          <a:latin typeface="Cambria" panose="02040503050406030204" pitchFamily="18" charset="0"/>
                          <a:ea typeface="Cambria" panose="02040503050406030204" pitchFamily="18" charset="0"/>
                          <a:cs typeface="+mn-cs"/>
                        </a:rPr>
                        <a:t>(ii) </a:t>
                      </a:r>
                      <a:r>
                        <a:rPr kumimoji="0" lang="en-US" sz="1900" kern="1200" baseline="0" dirty="0" smtClean="0">
                          <a:solidFill>
                            <a:schemeClr val="dk1"/>
                          </a:solidFill>
                          <a:latin typeface="Cambria" panose="02040503050406030204" pitchFamily="18" charset="0"/>
                          <a:ea typeface="Cambria" panose="02040503050406030204" pitchFamily="18" charset="0"/>
                          <a:cs typeface="+mn-cs"/>
                        </a:rPr>
                        <a:t>It </a:t>
                      </a:r>
                      <a:r>
                        <a:rPr kumimoji="0" lang="en-US" sz="1900" kern="1200" baseline="0" dirty="0">
                          <a:solidFill>
                            <a:schemeClr val="dk1"/>
                          </a:solidFill>
                          <a:latin typeface="Cambria" panose="02040503050406030204" pitchFamily="18" charset="0"/>
                          <a:ea typeface="Cambria" panose="02040503050406030204" pitchFamily="18" charset="0"/>
                          <a:cs typeface="+mn-cs"/>
                        </a:rPr>
                        <a:t>will </a:t>
                      </a:r>
                      <a:r>
                        <a:rPr kumimoji="0" lang="en-US" sz="1900" b="1" kern="1200" baseline="0" dirty="0">
                          <a:solidFill>
                            <a:srgbClr val="FF0000"/>
                          </a:solidFill>
                          <a:latin typeface="Cambria" panose="02040503050406030204" pitchFamily="18" charset="0"/>
                          <a:ea typeface="Cambria" panose="02040503050406030204" pitchFamily="18" charset="0"/>
                          <a:cs typeface="+mn-cs"/>
                        </a:rPr>
                        <a:t>amend its Memorandum of Association </a:t>
                      </a:r>
                      <a:r>
                        <a:rPr kumimoji="0" lang="en-US" sz="1900" kern="1200" baseline="0" dirty="0">
                          <a:solidFill>
                            <a:schemeClr val="dk1"/>
                          </a:solidFill>
                          <a:latin typeface="Cambria" panose="02040503050406030204" pitchFamily="18" charset="0"/>
                          <a:ea typeface="Cambria" panose="02040503050406030204" pitchFamily="18" charset="0"/>
                          <a:cs typeface="+mn-cs"/>
                        </a:rPr>
                        <a:t>(</a:t>
                      </a:r>
                      <a:r>
                        <a:rPr kumimoji="0" lang="en-US" sz="1900" kern="1200" baseline="0" dirty="0" err="1">
                          <a:solidFill>
                            <a:schemeClr val="dk1"/>
                          </a:solidFill>
                          <a:latin typeface="Cambria" panose="02040503050406030204" pitchFamily="18" charset="0"/>
                          <a:ea typeface="Cambria" panose="02040503050406030204" pitchFamily="18" charset="0"/>
                          <a:cs typeface="+mn-cs"/>
                        </a:rPr>
                        <a:t>MoA</a:t>
                      </a:r>
                      <a:r>
                        <a:rPr kumimoji="0" lang="en-US" sz="1900" kern="1200" baseline="0" dirty="0">
                          <a:solidFill>
                            <a:schemeClr val="dk1"/>
                          </a:solidFill>
                          <a:latin typeface="Cambria" panose="02040503050406030204" pitchFamily="18" charset="0"/>
                          <a:ea typeface="Cambria" panose="02040503050406030204" pitchFamily="18" charset="0"/>
                          <a:cs typeface="+mn-cs"/>
                        </a:rPr>
                        <a:t>) deleting clauses related to financial business from its Main objects, within 30 days post cancellation of </a:t>
                      </a:r>
                      <a:r>
                        <a:rPr kumimoji="0" lang="en-US" sz="1900" kern="1200" baseline="0" dirty="0" err="1">
                          <a:solidFill>
                            <a:schemeClr val="dk1"/>
                          </a:solidFill>
                          <a:latin typeface="Cambria" panose="02040503050406030204" pitchFamily="18" charset="0"/>
                          <a:ea typeface="Cambria" panose="02040503050406030204" pitchFamily="18" charset="0"/>
                          <a:cs typeface="+mn-cs"/>
                        </a:rPr>
                        <a:t>CoR.</a:t>
                      </a:r>
                      <a:endParaRPr kumimoji="0" lang="en-US" sz="1900" kern="1200" baseline="0" dirty="0">
                        <a:solidFill>
                          <a:schemeClr val="dk1"/>
                        </a:solidFill>
                        <a:latin typeface="Cambria" panose="02040503050406030204" pitchFamily="18" charset="0"/>
                        <a:ea typeface="Cambria" panose="02040503050406030204" pitchFamily="18" charset="0"/>
                        <a:cs typeface="+mn-cs"/>
                      </a:endParaRPr>
                    </a:p>
                    <a:p>
                      <a:pPr algn="just">
                        <a:spcBef>
                          <a:spcPts val="600"/>
                        </a:spcBef>
                        <a:spcAft>
                          <a:spcPts val="600"/>
                        </a:spcAft>
                      </a:pPr>
                      <a:r>
                        <a:rPr kumimoji="0" lang="en-US" sz="1900" kern="1200" baseline="0" dirty="0">
                          <a:solidFill>
                            <a:schemeClr val="dk1"/>
                          </a:solidFill>
                          <a:latin typeface="Cambria" panose="02040503050406030204" pitchFamily="18" charset="0"/>
                          <a:ea typeface="Cambria" panose="02040503050406030204" pitchFamily="18" charset="0"/>
                          <a:cs typeface="+mn-cs"/>
                        </a:rPr>
                        <a:t>(iii) </a:t>
                      </a:r>
                      <a:r>
                        <a:rPr kumimoji="0" lang="en-US" sz="1900" kern="1200" baseline="0" dirty="0" smtClean="0">
                          <a:solidFill>
                            <a:schemeClr val="dk1"/>
                          </a:solidFill>
                          <a:latin typeface="Cambria" panose="02040503050406030204" pitchFamily="18" charset="0"/>
                          <a:ea typeface="Cambria" panose="02040503050406030204" pitchFamily="18" charset="0"/>
                          <a:cs typeface="+mn-cs"/>
                        </a:rPr>
                        <a:t>It </a:t>
                      </a:r>
                      <a:r>
                        <a:rPr kumimoji="0" lang="en-US" sz="1900" kern="1200" baseline="0" dirty="0">
                          <a:solidFill>
                            <a:schemeClr val="dk1"/>
                          </a:solidFill>
                          <a:latin typeface="Cambria" panose="02040503050406030204" pitchFamily="18" charset="0"/>
                          <a:ea typeface="Cambria" panose="02040503050406030204" pitchFamily="18" charset="0"/>
                          <a:cs typeface="+mn-cs"/>
                        </a:rPr>
                        <a:t>will </a:t>
                      </a:r>
                      <a:r>
                        <a:rPr kumimoji="0" lang="en-US" sz="1900" b="1" kern="1200" baseline="0" dirty="0">
                          <a:solidFill>
                            <a:srgbClr val="FF0000"/>
                          </a:solidFill>
                          <a:latin typeface="Cambria" panose="02040503050406030204" pitchFamily="18" charset="0"/>
                          <a:ea typeface="Cambria" panose="02040503050406030204" pitchFamily="18" charset="0"/>
                          <a:cs typeface="+mn-cs"/>
                        </a:rPr>
                        <a:t>submit the audited financials </a:t>
                      </a:r>
                      <a:r>
                        <a:rPr kumimoji="0" lang="en-US" sz="1900" b="0" kern="1200" baseline="0" dirty="0">
                          <a:solidFill>
                            <a:schemeClr val="dk1"/>
                          </a:solidFill>
                          <a:latin typeface="Cambria" panose="02040503050406030204" pitchFamily="18" charset="0"/>
                          <a:ea typeface="Cambria" panose="02040503050406030204" pitchFamily="18" charset="0"/>
                          <a:cs typeface="+mn-cs"/>
                        </a:rPr>
                        <a:t>for</a:t>
                      </a:r>
                      <a:r>
                        <a:rPr kumimoji="0" lang="en-US" sz="1900" b="1" kern="1200" baseline="0" dirty="0">
                          <a:solidFill>
                            <a:schemeClr val="dk1"/>
                          </a:solidFill>
                          <a:latin typeface="Cambria" panose="02040503050406030204" pitchFamily="18" charset="0"/>
                          <a:ea typeface="Cambria" panose="02040503050406030204" pitchFamily="18" charset="0"/>
                          <a:cs typeface="+mn-cs"/>
                        </a:rPr>
                        <a:t> </a:t>
                      </a:r>
                      <a:r>
                        <a:rPr kumimoji="0" lang="en-US" sz="1900" b="1" kern="1200" baseline="0" dirty="0">
                          <a:solidFill>
                            <a:srgbClr val="FF0000"/>
                          </a:solidFill>
                          <a:latin typeface="Cambria" panose="02040503050406030204" pitchFamily="18" charset="0"/>
                          <a:ea typeface="Cambria" panose="02040503050406030204" pitchFamily="18" charset="0"/>
                          <a:cs typeface="+mn-cs"/>
                        </a:rPr>
                        <a:t>next 2 fiscal years </a:t>
                      </a:r>
                      <a:r>
                        <a:rPr kumimoji="0" lang="en-US" sz="1900" kern="1200" baseline="0" dirty="0">
                          <a:solidFill>
                            <a:schemeClr val="dk1"/>
                          </a:solidFill>
                          <a:latin typeface="Cambria" panose="02040503050406030204" pitchFamily="18" charset="0"/>
                          <a:ea typeface="Cambria" panose="02040503050406030204" pitchFamily="18" charset="0"/>
                          <a:cs typeface="+mn-cs"/>
                        </a:rPr>
                        <a:t>to the Reserve Bank, within 30 days post finalization of annual accounts, but not later than 31st December. </a:t>
                      </a:r>
                      <a:endParaRPr lang="en-US" sz="190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26254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780928"/>
            <a:ext cx="8229600" cy="2213600"/>
          </a:xfrm>
        </p:spPr>
        <p:txBody>
          <a:bodyPr>
            <a:normAutofit/>
          </a:bodyPr>
          <a:lstStyle/>
          <a:p>
            <a:pPr marL="0" indent="0" algn="ctr">
              <a:buNone/>
            </a:pPr>
            <a:r>
              <a:rPr lang="en-US" sz="4400" b="1" i="1" dirty="0" smtClean="0">
                <a:latin typeface="Sitka Small" panose="02000505000000020004" pitchFamily="2" charset="0"/>
              </a:rPr>
              <a:t>REGULATORY APPROVAL</a:t>
            </a:r>
          </a:p>
          <a:p>
            <a:pPr marL="0" indent="0" algn="ctr">
              <a:buNone/>
            </a:pPr>
            <a:r>
              <a:rPr lang="en-US" sz="4400" b="1" i="1" dirty="0" smtClean="0">
                <a:latin typeface="Sitka Small" panose="02000505000000020004" pitchFamily="2" charset="0"/>
              </a:rPr>
              <a:t>Change in Management</a:t>
            </a:r>
            <a:endParaRPr lang="en-IN" sz="4400" b="1" i="1" dirty="0">
              <a:latin typeface="Sitka Small" panose="02000505000000020004" pitchFamily="2" charset="0"/>
            </a:endParaRPr>
          </a:p>
        </p:txBody>
      </p:sp>
    </p:spTree>
    <p:extLst>
      <p:ext uri="{BB962C8B-B14F-4D97-AF65-F5344CB8AC3E}">
        <p14:creationId xmlns:p14="http://schemas.microsoft.com/office/powerpoint/2010/main" val="2019231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467544" y="404665"/>
          <a:ext cx="8352928" cy="5991680"/>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xmlns="" val="20000"/>
                    </a:ext>
                  </a:extLst>
                </a:gridCol>
              </a:tblGrid>
              <a:tr h="80794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baseline="0" dirty="0" err="1" smtClean="0">
                          <a:solidFill>
                            <a:schemeClr val="tx1"/>
                          </a:solidFill>
                          <a:latin typeface="Georgia" panose="02040502050405020303" pitchFamily="18" charset="0"/>
                          <a:ea typeface="+mn-ea"/>
                          <a:cs typeface="+mn-cs"/>
                        </a:rPr>
                        <a:t>Reg</a:t>
                      </a:r>
                      <a:r>
                        <a:rPr kumimoji="0" lang="en-US" sz="2400" b="1" i="0" u="none" strike="noStrike" kern="1200" baseline="0" dirty="0" smtClean="0">
                          <a:solidFill>
                            <a:schemeClr val="tx1"/>
                          </a:solidFill>
                          <a:latin typeface="Georgia" panose="02040502050405020303" pitchFamily="18" charset="0"/>
                          <a:ea typeface="+mn-ea"/>
                          <a:cs typeface="+mn-cs"/>
                        </a:rPr>
                        <a:t> 24. Information with respect to change of address, directors, auditors, etc. to be submitted </a:t>
                      </a:r>
                      <a:endParaRPr kumimoji="0" lang="en-US" sz="2400" b="0" i="0" u="none" strike="noStrike" kern="1200" baseline="0" dirty="0" smtClean="0">
                        <a:solidFill>
                          <a:schemeClr val="tx1"/>
                        </a:solidFill>
                        <a:latin typeface="Georgia" panose="02040502050405020303" pitchFamily="18" charset="0"/>
                        <a:ea typeface="+mn-ea"/>
                        <a:cs typeface="+mn-cs"/>
                      </a:endParaRPr>
                    </a:p>
                  </a:txBody>
                  <a:tcPr/>
                </a:tc>
                <a:extLst>
                  <a:ext uri="{0D108BD9-81ED-4DB2-BD59-A6C34878D82A}">
                    <a16:rowId xmlns:a16="http://schemas.microsoft.com/office/drawing/2014/main" xmlns="" val="10000"/>
                  </a:ext>
                </a:extLst>
              </a:tr>
              <a:tr h="5168720">
                <a:tc>
                  <a:txBody>
                    <a:bodyPr/>
                    <a:lstStyle/>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Every applicable NBFC shall communicate,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not later than one month</a:t>
                      </a:r>
                      <a:r>
                        <a:rPr kumimoji="0" lang="en-US" sz="22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from the occurrence of any change in: </a:t>
                      </a:r>
                    </a:p>
                    <a:p>
                      <a:pPr algn="just"/>
                      <a:endPar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a:t>
                      </a:r>
                      <a:r>
                        <a:rPr kumimoji="0" lang="en-US" sz="2200" b="0" i="0" u="none" strike="noStrike" kern="1200" baseline="0" dirty="0" err="1" smtClean="0">
                          <a:solidFill>
                            <a:schemeClr val="dk1"/>
                          </a:solidFill>
                          <a:latin typeface="Cambria" panose="02040503050406030204" pitchFamily="18" charset="0"/>
                          <a:ea typeface="Cambria" panose="02040503050406030204" pitchFamily="18" charset="0"/>
                          <a:cs typeface="+mn-cs"/>
                        </a:rPr>
                        <a:t>i</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the complete postal address, telephone number/s and fax number/s of the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registered/ corporate office</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a:t>
                      </a: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(ii) the names and residential addresses of the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directors</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of the company; </a:t>
                      </a: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(iii) the names and the official designations of its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principal officers</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a:t>
                      </a: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(iv) the names and office address of the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auditors</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of the company; and </a:t>
                      </a: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(v) the specimen signatures of the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officers </a:t>
                      </a:r>
                      <a:r>
                        <a:rPr kumimoji="0" lang="en-US" sz="2200" b="1" i="0" u="none" strike="noStrike" kern="1200" baseline="0" dirty="0" err="1" smtClean="0">
                          <a:solidFill>
                            <a:srgbClr val="FF0000"/>
                          </a:solidFill>
                          <a:latin typeface="Cambria" panose="02040503050406030204" pitchFamily="18" charset="0"/>
                          <a:ea typeface="Cambria" panose="02040503050406030204" pitchFamily="18" charset="0"/>
                          <a:cs typeface="+mn-cs"/>
                        </a:rPr>
                        <a:t>authorised</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 to sign </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on behalf of the company </a:t>
                      </a:r>
                    </a:p>
                    <a:p>
                      <a:pPr algn="just"/>
                      <a:endParaRPr kumimoji="0" lang="en-IN" sz="12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to the </a:t>
                      </a:r>
                      <a:r>
                        <a:rPr kumimoji="0" lang="en-US" sz="2200" b="1" i="0" u="none" strike="noStrike" kern="1200" baseline="0" dirty="0" smtClean="0">
                          <a:solidFill>
                            <a:srgbClr val="FF0000"/>
                          </a:solidFill>
                          <a:latin typeface="Cambria" panose="02040503050406030204" pitchFamily="18" charset="0"/>
                          <a:ea typeface="Cambria" panose="02040503050406030204" pitchFamily="18" charset="0"/>
                          <a:cs typeface="+mn-cs"/>
                        </a:rPr>
                        <a:t>Regional Office </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Department of Supervision of the Bank under whose jurisdiction it is registered. </a:t>
                      </a:r>
                      <a:endParaRPr lang="en-IN" sz="220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78040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73286825"/>
              </p:ext>
            </p:extLst>
          </p:nvPr>
        </p:nvGraphicFramePr>
        <p:xfrm>
          <a:off x="467544" y="404664"/>
          <a:ext cx="8352928" cy="6035040"/>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xmlns="" val="20000"/>
                    </a:ext>
                  </a:extLst>
                </a:gridCol>
              </a:tblGrid>
              <a:tr h="4958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baseline="0" dirty="0" err="1" smtClean="0">
                          <a:solidFill>
                            <a:schemeClr val="tx1"/>
                          </a:solidFill>
                          <a:latin typeface="Georgia" panose="02040502050405020303" pitchFamily="18" charset="0"/>
                          <a:ea typeface="+mn-ea"/>
                          <a:cs typeface="+mn-cs"/>
                        </a:rPr>
                        <a:t>Reg</a:t>
                      </a:r>
                      <a:r>
                        <a:rPr kumimoji="0" lang="en-US" sz="2200" b="1" i="0" u="none" strike="noStrike" kern="1200" baseline="0" dirty="0" smtClean="0">
                          <a:solidFill>
                            <a:schemeClr val="tx1"/>
                          </a:solidFill>
                          <a:latin typeface="Georgia" panose="02040502050405020303" pitchFamily="18" charset="0"/>
                          <a:ea typeface="+mn-ea"/>
                          <a:cs typeface="+mn-cs"/>
                        </a:rPr>
                        <a:t> 61. Acquisition / Transfer of Control of Applicable NBFCs</a:t>
                      </a:r>
                      <a:endParaRPr kumimoji="0" lang="en-US" sz="2200" b="0" i="0" u="none" strike="noStrike" kern="1200" baseline="0" dirty="0" smtClean="0">
                        <a:solidFill>
                          <a:schemeClr val="tx1"/>
                        </a:solidFill>
                        <a:latin typeface="Georgia" panose="02040502050405020303" pitchFamily="18" charset="0"/>
                        <a:ea typeface="+mn-ea"/>
                        <a:cs typeface="+mn-cs"/>
                      </a:endParaRPr>
                    </a:p>
                  </a:txBody>
                  <a:tcPr/>
                </a:tc>
                <a:extLst>
                  <a:ext uri="{0D108BD9-81ED-4DB2-BD59-A6C34878D82A}">
                    <a16:rowId xmlns:a16="http://schemas.microsoft.com/office/drawing/2014/main" xmlns="" val="10000"/>
                  </a:ext>
                </a:extLst>
              </a:tr>
              <a:tr h="5264783">
                <a:tc>
                  <a:txBody>
                    <a:bodyPr/>
                    <a:lstStyle/>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An applicable NBFC, shall require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prior written permission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Bank for the following:</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a) any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takeover or acquisition of control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applicable NBFC, which may or may not result in change of management;</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b) any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change in the shareholding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applicable NBFCs, including progressive increases over time, which would result in acquisition / transfer of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shareholding of 26 per cent or more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paid-up equity capital of the applicable NBFC.</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Provided that,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prior approval would not be required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in case of any shareholding going beyond 26 per cent due to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buyback of shares/ reduction in capital</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where it has approval of a competent Court. The same is to be reported to the Bank not later than one month from its occurrence;</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c)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any change in the management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applicable NBFC which would result in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change in more than 30 per cent </a:t>
                      </a:r>
                      <a:r>
                        <a:rPr kumimoji="0" lang="en-US" sz="2000" b="0" i="0" u="none" strike="noStrike" kern="1200" baseline="0" dirty="0" smtClean="0">
                          <a:solidFill>
                            <a:schemeClr val="bg1"/>
                          </a:solidFill>
                          <a:latin typeface="Cambria" panose="02040503050406030204" pitchFamily="18" charset="0"/>
                          <a:ea typeface="Cambria" panose="02040503050406030204" pitchFamily="18" charset="0"/>
                          <a:cs typeface="+mn-cs"/>
                        </a:rPr>
                        <a:t>of the directors</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excluding independent directors.</a:t>
                      </a:r>
                    </a:p>
                    <a:p>
                      <a:pPr algn="just"/>
                      <a:r>
                        <a:rPr lang="en-US" sz="2000" dirty="0" smtClean="0">
                          <a:latin typeface="Cambria" panose="02040503050406030204" pitchFamily="18" charset="0"/>
                          <a:ea typeface="Cambria" panose="02040503050406030204" pitchFamily="18" charset="0"/>
                        </a:rPr>
                        <a:t>Provided that, prior </a:t>
                      </a:r>
                      <a:r>
                        <a:rPr lang="en-US" sz="2000" b="1" dirty="0" smtClean="0">
                          <a:solidFill>
                            <a:srgbClr val="FF0000"/>
                          </a:solidFill>
                          <a:latin typeface="Cambria" panose="02040503050406030204" pitchFamily="18" charset="0"/>
                          <a:ea typeface="Cambria" panose="02040503050406030204" pitchFamily="18" charset="0"/>
                        </a:rPr>
                        <a:t>approval would not be required </a:t>
                      </a:r>
                      <a:r>
                        <a:rPr lang="en-US" sz="2000" dirty="0" smtClean="0">
                          <a:latin typeface="Cambria" panose="02040503050406030204" pitchFamily="18" charset="0"/>
                          <a:ea typeface="Cambria" panose="02040503050406030204" pitchFamily="18" charset="0"/>
                        </a:rPr>
                        <a:t>in case of directors who get re-elected </a:t>
                      </a:r>
                      <a:r>
                        <a:rPr lang="en-US" sz="2000" b="1" dirty="0" smtClean="0">
                          <a:solidFill>
                            <a:srgbClr val="FF0000"/>
                          </a:solidFill>
                          <a:latin typeface="Cambria" panose="02040503050406030204" pitchFamily="18" charset="0"/>
                          <a:ea typeface="Cambria" panose="02040503050406030204" pitchFamily="18" charset="0"/>
                        </a:rPr>
                        <a:t>on retirement by rotation</a:t>
                      </a:r>
                      <a:r>
                        <a:rPr lang="en-US" sz="2000" b="1" dirty="0" smtClean="0">
                          <a:latin typeface="Cambria" panose="02040503050406030204" pitchFamily="18" charset="0"/>
                          <a:ea typeface="Cambria" panose="02040503050406030204" pitchFamily="18" charset="0"/>
                        </a:rPr>
                        <a:t>.</a:t>
                      </a:r>
                      <a:endParaRPr lang="en-IN" sz="2000" b="1"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8325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23528" y="260648"/>
          <a:ext cx="8568952" cy="6408712"/>
        </p:xfrm>
        <a:graphic>
          <a:graphicData uri="http://schemas.openxmlformats.org/drawingml/2006/table">
            <a:tbl>
              <a:tblPr firstRow="1" bandRow="1">
                <a:tableStyleId>{5C22544A-7EE6-4342-B048-85BDC9FD1C3A}</a:tableStyleId>
              </a:tblPr>
              <a:tblGrid>
                <a:gridCol w="8568952">
                  <a:extLst>
                    <a:ext uri="{9D8B030D-6E8A-4147-A177-3AD203B41FA5}">
                      <a16:colId xmlns:a16="http://schemas.microsoft.com/office/drawing/2014/main" xmlns="" val="20000"/>
                    </a:ext>
                  </a:extLst>
                </a:gridCol>
              </a:tblGrid>
              <a:tr h="486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baseline="0" dirty="0" smtClean="0">
                          <a:solidFill>
                            <a:schemeClr val="tx1"/>
                          </a:solidFill>
                          <a:latin typeface="Cambria" panose="02040503050406030204" pitchFamily="18" charset="0"/>
                          <a:ea typeface="Cambria" panose="02040503050406030204" pitchFamily="18" charset="0"/>
                          <a:cs typeface="+mn-cs"/>
                        </a:rPr>
                        <a:t>FAQ on Change in Management</a:t>
                      </a:r>
                      <a:endParaRPr kumimoji="0" lang="en-US" sz="2800" b="0" i="0" u="none" strike="noStrike" kern="1200" baseline="0" dirty="0" smtClean="0">
                        <a:solidFill>
                          <a:schemeClr val="tx1"/>
                        </a:solidFill>
                        <a:latin typeface="Cambria" panose="02040503050406030204" pitchFamily="18" charset="0"/>
                        <a:ea typeface="Cambria" panose="02040503050406030204" pitchFamily="18" charset="0"/>
                        <a:cs typeface="+mn-cs"/>
                      </a:endParaRPr>
                    </a:p>
                  </a:txBody>
                  <a:tcPr/>
                </a:tc>
                <a:extLst>
                  <a:ext uri="{0D108BD9-81ED-4DB2-BD59-A6C34878D82A}">
                    <a16:rowId xmlns:a16="http://schemas.microsoft.com/office/drawing/2014/main" xmlns="" val="10000"/>
                  </a:ext>
                </a:extLst>
              </a:tr>
              <a:tr h="5890552">
                <a:tc>
                  <a:txBody>
                    <a:bodyPr/>
                    <a:lstStyle/>
                    <a:p>
                      <a:pPr algn="just"/>
                      <a:r>
                        <a:rPr lang="en-US" sz="2000" b="1" dirty="0" smtClean="0">
                          <a:latin typeface="Cambria" panose="02040503050406030204" pitchFamily="18" charset="0"/>
                          <a:ea typeface="Cambria" panose="02040503050406030204" pitchFamily="18" charset="0"/>
                        </a:rPr>
                        <a:t>Q.</a:t>
                      </a:r>
                      <a:r>
                        <a:rPr lang="en-US" sz="2000" b="1" baseline="0" dirty="0" smtClean="0">
                          <a:latin typeface="Cambria" panose="02040503050406030204" pitchFamily="18" charset="0"/>
                          <a:ea typeface="Cambria" panose="02040503050406030204" pitchFamily="18" charset="0"/>
                        </a:rPr>
                        <a:t> Whether prior approval is required for resignation or cessation of Director?</a:t>
                      </a:r>
                    </a:p>
                    <a:p>
                      <a:pPr algn="just"/>
                      <a:endParaRPr lang="en-US" sz="1600" baseline="0" dirty="0" smtClean="0">
                        <a:latin typeface="Cambria" panose="02040503050406030204" pitchFamily="18" charset="0"/>
                        <a:ea typeface="Cambria" panose="02040503050406030204" pitchFamily="18" charset="0"/>
                      </a:endParaRPr>
                    </a:p>
                    <a:p>
                      <a:pPr algn="just"/>
                      <a:r>
                        <a:rPr lang="en-US" sz="2000" baseline="0" dirty="0" smtClean="0">
                          <a:latin typeface="Cambria" panose="02040503050406030204" pitchFamily="18" charset="0"/>
                          <a:ea typeface="Cambria" panose="02040503050406030204" pitchFamily="18" charset="0"/>
                        </a:rPr>
                        <a:t>A. Resignation or cessation of Director do not require prior approval. Only intimation with regard to resignation or cessation is sufficient.</a:t>
                      </a:r>
                    </a:p>
                    <a:p>
                      <a:pPr algn="just"/>
                      <a:endParaRPr lang="en-US" sz="2000" baseline="0" dirty="0" smtClean="0">
                        <a:latin typeface="Cambria" panose="02040503050406030204" pitchFamily="18" charset="0"/>
                        <a:ea typeface="Cambria" panose="02040503050406030204" pitchFamily="18" charset="0"/>
                      </a:endParaRPr>
                    </a:p>
                    <a:p>
                      <a:pPr algn="just"/>
                      <a:r>
                        <a:rPr lang="en-US" sz="2000" b="1" baseline="0" dirty="0" smtClean="0">
                          <a:latin typeface="Cambria" panose="02040503050406030204" pitchFamily="18" charset="0"/>
                          <a:ea typeface="Cambria" panose="02040503050406030204" pitchFamily="18" charset="0"/>
                        </a:rPr>
                        <a:t>Q. Whether approval is required for appointment of ID?</a:t>
                      </a:r>
                    </a:p>
                    <a:p>
                      <a:pPr algn="just"/>
                      <a:endParaRPr lang="en-US" sz="1600" b="1" baseline="0" dirty="0" smtClean="0">
                        <a:latin typeface="Cambria" panose="02040503050406030204" pitchFamily="18" charset="0"/>
                        <a:ea typeface="Cambria" panose="02040503050406030204" pitchFamily="18" charset="0"/>
                      </a:endParaRPr>
                    </a:p>
                    <a:p>
                      <a:pPr algn="just"/>
                      <a:r>
                        <a:rPr lang="en-US" sz="2000" baseline="0" dirty="0" smtClean="0">
                          <a:latin typeface="Cambria" panose="02040503050406030204" pitchFamily="18" charset="0"/>
                          <a:ea typeface="Cambria" panose="02040503050406030204" pitchFamily="18" charset="0"/>
                        </a:rPr>
                        <a:t>A. No. Only intimation is required post appointment.</a:t>
                      </a:r>
                    </a:p>
                    <a:p>
                      <a:pPr algn="just"/>
                      <a:endParaRPr lang="en-US" sz="2000" dirty="0" smtClean="0">
                        <a:latin typeface="Cambria" panose="02040503050406030204" pitchFamily="18" charset="0"/>
                        <a:ea typeface="Cambria" panose="02040503050406030204" pitchFamily="18" charset="0"/>
                      </a:endParaRPr>
                    </a:p>
                    <a:p>
                      <a:pPr algn="just"/>
                      <a:r>
                        <a:rPr lang="en-US" sz="2000" b="1" dirty="0" smtClean="0">
                          <a:latin typeface="Cambria" panose="02040503050406030204" pitchFamily="18" charset="0"/>
                          <a:ea typeface="Cambria" panose="02040503050406030204" pitchFamily="18" charset="0"/>
                        </a:rPr>
                        <a:t>Q. Whether approval required for re-appointment of director retire by rotation?</a:t>
                      </a:r>
                    </a:p>
                    <a:p>
                      <a:pPr algn="just"/>
                      <a:endParaRPr lang="en-US" sz="1600" dirty="0" smtClean="0">
                        <a:latin typeface="Cambria" panose="02040503050406030204" pitchFamily="18" charset="0"/>
                        <a:ea typeface="Cambria" panose="02040503050406030204" pitchFamily="18" charset="0"/>
                      </a:endParaRPr>
                    </a:p>
                    <a:p>
                      <a:pPr algn="just"/>
                      <a:r>
                        <a:rPr lang="en-US" sz="2000" dirty="0" smtClean="0">
                          <a:latin typeface="Cambria" panose="02040503050406030204" pitchFamily="18" charset="0"/>
                          <a:ea typeface="Cambria" panose="02040503050406030204" pitchFamily="18" charset="0"/>
                        </a:rPr>
                        <a:t>A. No.</a:t>
                      </a:r>
                      <a:r>
                        <a:rPr lang="en-US" sz="2000" baseline="0" dirty="0" smtClean="0">
                          <a:latin typeface="Cambria" panose="02040503050406030204" pitchFamily="18" charset="0"/>
                          <a:ea typeface="Cambria" panose="02040503050406030204" pitchFamily="18" charset="0"/>
                        </a:rPr>
                        <a:t> Prior approval is required only at the time of fresh appointment or appointment for the first time. </a:t>
                      </a:r>
                    </a:p>
                    <a:p>
                      <a:pPr algn="just"/>
                      <a:endParaRPr lang="en-US" sz="2000" b="1" dirty="0" smtClean="0">
                        <a:latin typeface="Cambria" panose="02040503050406030204" pitchFamily="18" charset="0"/>
                        <a:ea typeface="Cambria" panose="02040503050406030204" pitchFamily="18" charset="0"/>
                      </a:endParaRPr>
                    </a:p>
                    <a:p>
                      <a:pPr algn="just"/>
                      <a:r>
                        <a:rPr lang="en-US" sz="2000" b="1" dirty="0" smtClean="0">
                          <a:latin typeface="Cambria" panose="02040503050406030204" pitchFamily="18" charset="0"/>
                          <a:ea typeface="Cambria" panose="02040503050406030204" pitchFamily="18" charset="0"/>
                        </a:rPr>
                        <a:t>Q. Whether</a:t>
                      </a:r>
                      <a:r>
                        <a:rPr lang="en-US" sz="2000" b="1" baseline="0" dirty="0" smtClean="0">
                          <a:latin typeface="Cambria" panose="02040503050406030204" pitchFamily="18" charset="0"/>
                          <a:ea typeface="Cambria" panose="02040503050406030204" pitchFamily="18" charset="0"/>
                        </a:rPr>
                        <a:t> approval is required for appointment of Nominee Director?</a:t>
                      </a:r>
                    </a:p>
                    <a:p>
                      <a:pPr algn="just"/>
                      <a:endParaRPr lang="en-US" sz="1600" baseline="0" dirty="0" smtClean="0">
                        <a:latin typeface="Cambria" panose="02040503050406030204" pitchFamily="18" charset="0"/>
                        <a:ea typeface="Cambria" panose="02040503050406030204" pitchFamily="18" charset="0"/>
                      </a:endParaRPr>
                    </a:p>
                    <a:p>
                      <a:pPr algn="just"/>
                      <a:r>
                        <a:rPr lang="en-US" sz="2000" baseline="0" dirty="0" smtClean="0">
                          <a:latin typeface="Cambria" panose="02040503050406030204" pitchFamily="18" charset="0"/>
                          <a:ea typeface="Cambria" panose="02040503050406030204" pitchFamily="18" charset="0"/>
                        </a:rPr>
                        <a:t>A. Yes</a:t>
                      </a:r>
                      <a:endParaRPr lang="en-IN" sz="200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81453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467544" y="908720"/>
          <a:ext cx="8280920" cy="4666219"/>
        </p:xfrm>
        <a:graphic>
          <a:graphicData uri="http://schemas.openxmlformats.org/drawingml/2006/table">
            <a:tbl>
              <a:tblPr firstRow="1" bandRow="1">
                <a:tableStyleId>{5C22544A-7EE6-4342-B048-85BDC9FD1C3A}</a:tableStyleId>
              </a:tblPr>
              <a:tblGrid>
                <a:gridCol w="8280920">
                  <a:extLst>
                    <a:ext uri="{9D8B030D-6E8A-4147-A177-3AD203B41FA5}">
                      <a16:colId xmlns:a16="http://schemas.microsoft.com/office/drawing/2014/main" xmlns="" val="20000"/>
                    </a:ext>
                  </a:extLst>
                </a:gridCol>
              </a:tblGrid>
              <a:tr h="3884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baseline="0" dirty="0" smtClean="0">
                          <a:solidFill>
                            <a:schemeClr val="tx1"/>
                          </a:solidFill>
                          <a:latin typeface="Georgia" panose="02040502050405020303" pitchFamily="18" charset="0"/>
                          <a:ea typeface="Cambria" panose="02040503050406030204" pitchFamily="18" charset="0"/>
                          <a:cs typeface="+mn-cs"/>
                        </a:rPr>
                        <a:t>FAQ on Change in Management</a:t>
                      </a:r>
                      <a:endParaRPr kumimoji="0" lang="en-US" sz="2800" b="0" i="0" u="none" strike="noStrike" kern="1200" baseline="0" dirty="0" smtClean="0">
                        <a:solidFill>
                          <a:schemeClr val="tx1"/>
                        </a:solidFill>
                        <a:latin typeface="Georgia" panose="02040502050405020303" pitchFamily="18" charset="0"/>
                        <a:ea typeface="Cambria" panose="02040503050406030204" pitchFamily="18" charset="0"/>
                        <a:cs typeface="+mn-cs"/>
                      </a:endParaRPr>
                    </a:p>
                  </a:txBody>
                  <a:tcPr/>
                </a:tc>
                <a:extLst>
                  <a:ext uri="{0D108BD9-81ED-4DB2-BD59-A6C34878D82A}">
                    <a16:rowId xmlns:a16="http://schemas.microsoft.com/office/drawing/2014/main" xmlns="" val="10000"/>
                  </a:ext>
                </a:extLst>
              </a:tr>
              <a:tr h="4148059">
                <a:tc>
                  <a:txBody>
                    <a:bodyPr/>
                    <a:lstStyle/>
                    <a:p>
                      <a:pPr algn="just"/>
                      <a:r>
                        <a:rPr lang="en-US" sz="2400" b="1" dirty="0" smtClean="0">
                          <a:latin typeface="Cambria" panose="02040503050406030204" pitchFamily="18" charset="0"/>
                          <a:ea typeface="Cambria" panose="02040503050406030204" pitchFamily="18" charset="0"/>
                        </a:rPr>
                        <a:t>Q.</a:t>
                      </a:r>
                      <a:r>
                        <a:rPr lang="en-US" sz="2400" b="1" baseline="0" dirty="0" smtClean="0">
                          <a:latin typeface="Cambria" panose="02040503050406030204" pitchFamily="18" charset="0"/>
                          <a:ea typeface="Cambria" panose="02040503050406030204" pitchFamily="18" charset="0"/>
                        </a:rPr>
                        <a:t> How to determine 30% change in Directors?</a:t>
                      </a:r>
                    </a:p>
                    <a:p>
                      <a:pPr algn="just"/>
                      <a:endParaRPr lang="en-US" sz="1600" b="1" baseline="0" dirty="0" smtClean="0">
                        <a:latin typeface="Cambria" panose="02040503050406030204" pitchFamily="18" charset="0"/>
                        <a:ea typeface="Cambria" panose="02040503050406030204" pitchFamily="18" charset="0"/>
                      </a:endParaRPr>
                    </a:p>
                    <a:p>
                      <a:pPr algn="just"/>
                      <a:r>
                        <a:rPr lang="en-US" sz="2400" b="0" baseline="0" dirty="0" smtClean="0">
                          <a:latin typeface="Cambria" panose="02040503050406030204" pitchFamily="18" charset="0"/>
                          <a:ea typeface="Cambria" panose="02040503050406030204" pitchFamily="18" charset="0"/>
                        </a:rPr>
                        <a:t>A. Proposed New Directors / Total Existing Director *100</a:t>
                      </a:r>
                    </a:p>
                    <a:p>
                      <a:pPr algn="just"/>
                      <a:endParaRPr lang="en-US" sz="2400" b="0" dirty="0" smtClean="0">
                        <a:latin typeface="Cambria" panose="02040503050406030204" pitchFamily="18" charset="0"/>
                        <a:ea typeface="Cambria" panose="02040503050406030204" pitchFamily="18" charset="0"/>
                      </a:endParaRPr>
                    </a:p>
                    <a:p>
                      <a:pPr algn="just"/>
                      <a:r>
                        <a:rPr lang="en-US" sz="2400" b="1" dirty="0" smtClean="0">
                          <a:latin typeface="Cambria" panose="02040503050406030204" pitchFamily="18" charset="0"/>
                          <a:ea typeface="Cambria" panose="02040503050406030204" pitchFamily="18" charset="0"/>
                        </a:rPr>
                        <a:t>Q. Whether</a:t>
                      </a:r>
                      <a:r>
                        <a:rPr lang="en-US" sz="2400" b="1" baseline="0" dirty="0" smtClean="0">
                          <a:latin typeface="Cambria" panose="02040503050406030204" pitchFamily="18" charset="0"/>
                          <a:ea typeface="Cambria" panose="02040503050406030204" pitchFamily="18" charset="0"/>
                        </a:rPr>
                        <a:t> separate application is required for appointment of each Director?</a:t>
                      </a:r>
                    </a:p>
                    <a:p>
                      <a:pPr algn="just"/>
                      <a:endParaRPr lang="en-US" sz="1600" b="0" baseline="0" dirty="0" smtClean="0">
                        <a:latin typeface="Cambria" panose="02040503050406030204" pitchFamily="18" charset="0"/>
                        <a:ea typeface="Cambria" panose="02040503050406030204" pitchFamily="18" charset="0"/>
                      </a:endParaRPr>
                    </a:p>
                    <a:p>
                      <a:pPr algn="just"/>
                      <a:r>
                        <a:rPr lang="en-US" sz="2400" b="0" baseline="0" dirty="0" smtClean="0">
                          <a:latin typeface="Cambria" panose="02040503050406030204" pitchFamily="18" charset="0"/>
                          <a:ea typeface="Cambria" panose="02040503050406030204" pitchFamily="18" charset="0"/>
                        </a:rPr>
                        <a:t>A. No. Single application can be filed for obtaining approval of more than 1 person at a given point of time. However, details of each director in separate annexures should be clearly outlined.</a:t>
                      </a:r>
                      <a:endParaRPr lang="en-IN" sz="2400" b="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352140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23528" y="188640"/>
          <a:ext cx="8496944" cy="6378497"/>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4958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baseline="0" dirty="0" smtClean="0">
                          <a:solidFill>
                            <a:schemeClr val="tx1"/>
                          </a:solidFill>
                          <a:latin typeface="Georgia" panose="02040502050405020303" pitchFamily="18" charset="0"/>
                          <a:ea typeface="+mn-ea"/>
                          <a:cs typeface="+mn-cs"/>
                        </a:rPr>
                        <a:t>Reg. 63. Application for prior approval</a:t>
                      </a:r>
                    </a:p>
                  </a:txBody>
                  <a:tcPr/>
                </a:tc>
                <a:extLst>
                  <a:ext uri="{0D108BD9-81ED-4DB2-BD59-A6C34878D82A}">
                    <a16:rowId xmlns:a16="http://schemas.microsoft.com/office/drawing/2014/main" xmlns="" val="10000"/>
                  </a:ext>
                </a:extLst>
              </a:tr>
              <a:tr h="5264783">
                <a:tc>
                  <a:txBody>
                    <a:bodyPr/>
                    <a:lstStyle/>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(1) Applicable NBFCs shall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submit an application</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in the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company letter head,</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for obtaining prior approval of the Bank, along with the following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documents:</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(a) Information about the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proposed directors / shareholders</a:t>
                      </a:r>
                      <a:r>
                        <a:rPr kumimoji="0" lang="en-US" sz="2000" b="1" i="0" u="none" strike="noStrike" kern="1200" baseline="0" dirty="0" smtClean="0">
                          <a:solidFill>
                            <a:schemeClr val="dk1"/>
                          </a:solidFill>
                          <a:latin typeface="Cambria" panose="02040503050406030204" pitchFamily="18" charset="0"/>
                          <a:ea typeface="Cambria" panose="02040503050406030204" pitchFamily="18" charset="0"/>
                          <a:cs typeface="+mn-cs"/>
                        </a:rPr>
                        <a: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as per the Annex XI;</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(b)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Sources of funds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proposed shareholders acquiring the shares in the applicable NBFC;</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(c)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Declaration</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by the proposed directors/ shareholders that they are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not associated with any unincorporated body</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that is accepting deposits;</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(d)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Declaration</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by the proposed directors/ shareholders that they are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not associated with any company,</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2000" b="0" i="0" u="none" strike="noStrike" kern="1200" baseline="0" dirty="0" smtClean="0">
                          <a:solidFill>
                            <a:schemeClr val="bg1"/>
                          </a:solidFill>
                          <a:latin typeface="Cambria" panose="02040503050406030204" pitchFamily="18" charset="0"/>
                          <a:ea typeface="Cambria" panose="02040503050406030204" pitchFamily="18" charset="0"/>
                          <a:cs typeface="+mn-cs"/>
                        </a:rPr>
                        <a:t>the application for </a:t>
                      </a:r>
                      <a:r>
                        <a:rPr kumimoji="0" lang="en-US" sz="2000" b="1" i="0" u="none" strike="noStrike" kern="1200" baseline="0" dirty="0" err="1" smtClean="0">
                          <a:solidFill>
                            <a:srgbClr val="FF0000"/>
                          </a:solidFill>
                          <a:latin typeface="Cambria" panose="02040503050406030204" pitchFamily="18" charset="0"/>
                          <a:ea typeface="Cambria" panose="02040503050406030204" pitchFamily="18" charset="0"/>
                          <a:cs typeface="+mn-cs"/>
                        </a:rPr>
                        <a:t>CoR</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 of which has been rejected</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by the Bank;</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(e)</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Declaration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by the proposed directors/ shareholders that there is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no criminal case,</a:t>
                      </a:r>
                      <a:r>
                        <a:rPr kumimoji="0" lang="en-US" sz="2000" b="1" i="0" u="none" strike="noStrike" kern="1200" baseline="0" dirty="0" smtClean="0">
                          <a:solidFill>
                            <a:schemeClr val="dk1"/>
                          </a:solidFill>
                          <a:latin typeface="Cambria" panose="02040503050406030204" pitchFamily="18" charset="0"/>
                          <a:ea typeface="Cambria" panose="02040503050406030204" pitchFamily="18" charset="0"/>
                          <a:cs typeface="+mn-cs"/>
                        </a:rPr>
                        <a: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including for offence under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section 138 of the Negotiable Instruments Act</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against them; and</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(f)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Bankers' Report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on the proposed directors/ shareholders.</a:t>
                      </a:r>
                    </a:p>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(2) Applications in this regard shall be submitted to the </a:t>
                      </a: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Regional Office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of the Department of Supervision of the Bank in whose jurisdiction the Registered Office of the applicable NBFC is located.</a:t>
                      </a:r>
                      <a:endParaRPr lang="en-IN" sz="200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435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276872"/>
            <a:ext cx="8229600" cy="2357616"/>
          </a:xfrm>
        </p:spPr>
        <p:txBody>
          <a:bodyPr>
            <a:normAutofit/>
          </a:bodyPr>
          <a:lstStyle/>
          <a:p>
            <a:pPr algn="ctr">
              <a:buNone/>
            </a:pPr>
            <a:r>
              <a:rPr lang="en-US" sz="4400" b="1" i="1" dirty="0">
                <a:latin typeface="Sitka Small" panose="02000505000000020004" pitchFamily="2" charset="0"/>
              </a:rPr>
              <a:t>Registration of Non-Banking Financial Company (NBFC)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95536" y="620688"/>
          <a:ext cx="8496944" cy="5416868"/>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6737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baseline="0" dirty="0" smtClean="0">
                          <a:solidFill>
                            <a:schemeClr val="lt1"/>
                          </a:solidFill>
                          <a:latin typeface="Georgia" panose="02040502050405020303" pitchFamily="18" charset="0"/>
                          <a:ea typeface="Cambria" panose="02040503050406030204" pitchFamily="18" charset="0"/>
                          <a:cs typeface="+mn-cs"/>
                        </a:rPr>
                        <a:t>Reg. 64. Requirement of Prior Public Notice about change in control/ management </a:t>
                      </a:r>
                      <a:endParaRPr kumimoji="0" lang="en-US" sz="2200" b="1" i="0" u="none" strike="noStrike" kern="1200" baseline="0" dirty="0" smtClean="0">
                        <a:solidFill>
                          <a:schemeClr val="tx1"/>
                        </a:solidFill>
                        <a:latin typeface="Georgia" panose="02040502050405020303" pitchFamily="18" charset="0"/>
                        <a:ea typeface="Cambria" panose="02040503050406030204" pitchFamily="18" charset="0"/>
                        <a:cs typeface="+mn-cs"/>
                      </a:endParaRPr>
                    </a:p>
                  </a:txBody>
                  <a:tcPr/>
                </a:tc>
                <a:extLst>
                  <a:ext uri="{0D108BD9-81ED-4DB2-BD59-A6C34878D82A}">
                    <a16:rowId xmlns:a16="http://schemas.microsoft.com/office/drawing/2014/main" xmlns="" val="10000"/>
                  </a:ext>
                </a:extLst>
              </a:tr>
              <a:tr h="4654868">
                <a:tc>
                  <a:txBody>
                    <a:bodyPr/>
                    <a:lstStyle/>
                    <a:p>
                      <a:pPr marL="457200" indent="-457200" algn="just">
                        <a:buAutoNum type="arabicParenBoth"/>
                      </a:pPr>
                      <a:r>
                        <a:rPr lang="en-US" sz="2200" dirty="0" smtClean="0">
                          <a:latin typeface="Cambria" panose="02040503050406030204" pitchFamily="18" charset="0"/>
                          <a:ea typeface="Cambria" panose="02040503050406030204" pitchFamily="18" charset="0"/>
                        </a:rPr>
                        <a:t>A </a:t>
                      </a:r>
                      <a:r>
                        <a:rPr lang="en-US" sz="2200" b="1" dirty="0" smtClean="0">
                          <a:solidFill>
                            <a:srgbClr val="FF0000"/>
                          </a:solidFill>
                          <a:latin typeface="Cambria" panose="02040503050406030204" pitchFamily="18" charset="0"/>
                          <a:ea typeface="Cambria" panose="02040503050406030204" pitchFamily="18" charset="0"/>
                        </a:rPr>
                        <a:t>public notice of at least 30 days </a:t>
                      </a:r>
                      <a:r>
                        <a:rPr lang="en-US" sz="2200" dirty="0" smtClean="0">
                          <a:latin typeface="Cambria" panose="02040503050406030204" pitchFamily="18" charset="0"/>
                          <a:ea typeface="Cambria" panose="02040503050406030204" pitchFamily="18" charset="0"/>
                        </a:rPr>
                        <a:t>shall be given </a:t>
                      </a:r>
                      <a:r>
                        <a:rPr lang="en-US" sz="2200" b="1" dirty="0" smtClean="0">
                          <a:solidFill>
                            <a:srgbClr val="FF0000"/>
                          </a:solidFill>
                          <a:latin typeface="Cambria" panose="02040503050406030204" pitchFamily="18" charset="0"/>
                          <a:ea typeface="Cambria" panose="02040503050406030204" pitchFamily="18" charset="0"/>
                        </a:rPr>
                        <a:t>before effecting the sale</a:t>
                      </a:r>
                      <a:r>
                        <a:rPr lang="en-US" sz="2200" dirty="0" smtClean="0">
                          <a:latin typeface="Cambria" panose="02040503050406030204" pitchFamily="18" charset="0"/>
                          <a:ea typeface="Cambria" panose="02040503050406030204" pitchFamily="18" charset="0"/>
                        </a:rPr>
                        <a:t> of, or transfer of the ownership by sale of shares, or transfer of control, whether with or without sale of shares. Such </a:t>
                      </a:r>
                      <a:r>
                        <a:rPr lang="en-US" sz="2200" dirty="0" smtClean="0">
                          <a:solidFill>
                            <a:schemeClr val="bg1"/>
                          </a:solidFill>
                          <a:latin typeface="Cambria" panose="02040503050406030204" pitchFamily="18" charset="0"/>
                          <a:ea typeface="Cambria" panose="02040503050406030204" pitchFamily="18" charset="0"/>
                        </a:rPr>
                        <a:t>public notice shall be </a:t>
                      </a:r>
                      <a:r>
                        <a:rPr lang="en-US" sz="2200" b="1" dirty="0" smtClean="0">
                          <a:solidFill>
                            <a:srgbClr val="FF0000"/>
                          </a:solidFill>
                          <a:latin typeface="Cambria" panose="02040503050406030204" pitchFamily="18" charset="0"/>
                          <a:ea typeface="Cambria" panose="02040503050406030204" pitchFamily="18" charset="0"/>
                        </a:rPr>
                        <a:t>given by the applicable NBFC and also by the other party or jointly </a:t>
                      </a:r>
                      <a:r>
                        <a:rPr lang="en-US" sz="2200" dirty="0" smtClean="0">
                          <a:solidFill>
                            <a:schemeClr val="bg1"/>
                          </a:solidFill>
                          <a:latin typeface="Cambria" panose="02040503050406030204" pitchFamily="18" charset="0"/>
                          <a:ea typeface="Cambria" panose="02040503050406030204" pitchFamily="18" charset="0"/>
                        </a:rPr>
                        <a:t>by the parties concerned,</a:t>
                      </a:r>
                      <a:r>
                        <a:rPr lang="en-US" sz="2200" dirty="0" smtClean="0">
                          <a:solidFill>
                            <a:srgbClr val="FF0000"/>
                          </a:solidFill>
                          <a:latin typeface="Cambria" panose="02040503050406030204" pitchFamily="18" charset="0"/>
                          <a:ea typeface="Cambria" panose="02040503050406030204" pitchFamily="18" charset="0"/>
                        </a:rPr>
                        <a:t> </a:t>
                      </a:r>
                      <a:r>
                        <a:rPr lang="en-US" sz="2200" b="1" dirty="0" smtClean="0">
                          <a:solidFill>
                            <a:srgbClr val="FF0000"/>
                          </a:solidFill>
                          <a:latin typeface="Cambria" panose="02040503050406030204" pitchFamily="18" charset="0"/>
                          <a:ea typeface="Cambria" panose="02040503050406030204" pitchFamily="18" charset="0"/>
                        </a:rPr>
                        <a:t>after obtaining the prior permission of the Bank.</a:t>
                      </a:r>
                    </a:p>
                    <a:p>
                      <a:pPr marL="457200" indent="-457200" algn="just">
                        <a:buAutoNum type="arabicParenBoth"/>
                      </a:pPr>
                      <a:endParaRPr lang="en-US" sz="2200" dirty="0" smtClean="0">
                        <a:latin typeface="Cambria" panose="02040503050406030204" pitchFamily="18" charset="0"/>
                        <a:ea typeface="Cambria" panose="02040503050406030204" pitchFamily="18" charset="0"/>
                      </a:endParaRPr>
                    </a:p>
                    <a:p>
                      <a:pPr marL="457200" indent="-457200" algn="just">
                        <a:buAutoNum type="arabicParenBoth"/>
                      </a:pPr>
                      <a:r>
                        <a:rPr lang="en-US" sz="2200" dirty="0" smtClean="0">
                          <a:latin typeface="Cambria" panose="02040503050406030204" pitchFamily="18" charset="0"/>
                          <a:ea typeface="Cambria" panose="02040503050406030204" pitchFamily="18" charset="0"/>
                        </a:rPr>
                        <a:t>The public notice shall indicate the </a:t>
                      </a:r>
                      <a:r>
                        <a:rPr lang="en-US" sz="2200" b="1" dirty="0" smtClean="0">
                          <a:solidFill>
                            <a:srgbClr val="FF0000"/>
                          </a:solidFill>
                          <a:latin typeface="Cambria" panose="02040503050406030204" pitchFamily="18" charset="0"/>
                          <a:ea typeface="Cambria" panose="02040503050406030204" pitchFamily="18" charset="0"/>
                        </a:rPr>
                        <a:t>intention to sell </a:t>
                      </a:r>
                      <a:r>
                        <a:rPr lang="en-US" sz="2200" dirty="0" smtClean="0">
                          <a:latin typeface="Cambria" panose="02040503050406030204" pitchFamily="18" charset="0"/>
                          <a:ea typeface="Cambria" panose="02040503050406030204" pitchFamily="18" charset="0"/>
                        </a:rPr>
                        <a:t>or transfer ownership/ control, the particulars of transferee and the </a:t>
                      </a:r>
                      <a:r>
                        <a:rPr lang="en-US" sz="2200" b="1" dirty="0" smtClean="0">
                          <a:solidFill>
                            <a:srgbClr val="FF0000"/>
                          </a:solidFill>
                          <a:latin typeface="Cambria" panose="02040503050406030204" pitchFamily="18" charset="0"/>
                          <a:ea typeface="Cambria" panose="02040503050406030204" pitchFamily="18" charset="0"/>
                        </a:rPr>
                        <a:t>reasons for such sale </a:t>
                      </a:r>
                      <a:r>
                        <a:rPr lang="en-US" sz="2200" dirty="0" smtClean="0">
                          <a:latin typeface="Cambria" panose="02040503050406030204" pitchFamily="18" charset="0"/>
                          <a:ea typeface="Cambria" panose="02040503050406030204" pitchFamily="18" charset="0"/>
                        </a:rPr>
                        <a:t>or transfer of ownership/ control. The notice shall be </a:t>
                      </a:r>
                      <a:r>
                        <a:rPr lang="en-US" sz="2200" b="1" dirty="0" smtClean="0">
                          <a:solidFill>
                            <a:srgbClr val="FF0000"/>
                          </a:solidFill>
                          <a:latin typeface="Cambria" panose="02040503050406030204" pitchFamily="18" charset="0"/>
                          <a:ea typeface="Cambria" panose="02040503050406030204" pitchFamily="18" charset="0"/>
                        </a:rPr>
                        <a:t>published in at least one leading national and in one leading local </a:t>
                      </a:r>
                      <a:r>
                        <a:rPr lang="en-US" sz="2200" dirty="0" smtClean="0">
                          <a:latin typeface="Cambria" panose="02040503050406030204" pitchFamily="18" charset="0"/>
                          <a:ea typeface="Cambria" panose="02040503050406030204" pitchFamily="18" charset="0"/>
                        </a:rPr>
                        <a:t>(covering the place of registered office) </a:t>
                      </a:r>
                      <a:r>
                        <a:rPr lang="en-US" sz="2200" b="1" dirty="0" smtClean="0">
                          <a:solidFill>
                            <a:srgbClr val="FF0000"/>
                          </a:solidFill>
                          <a:latin typeface="Cambria" panose="02040503050406030204" pitchFamily="18" charset="0"/>
                          <a:ea typeface="Cambria" panose="02040503050406030204" pitchFamily="18" charset="0"/>
                        </a:rPr>
                        <a:t>vernacular newspaper.</a:t>
                      </a:r>
                      <a:endParaRPr lang="en-IN" sz="2200" b="1" dirty="0">
                        <a:solidFill>
                          <a:srgbClr val="FF0000"/>
                        </a:solidFill>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41045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23528" y="188640"/>
          <a:ext cx="8496944" cy="6348859"/>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81080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baseline="0" dirty="0" smtClean="0">
                          <a:solidFill>
                            <a:schemeClr val="tx1"/>
                          </a:solidFill>
                          <a:latin typeface="Georgia" panose="02040502050405020303" pitchFamily="18" charset="0"/>
                          <a:ea typeface="+mn-ea"/>
                          <a:cs typeface="+mn-cs"/>
                        </a:rPr>
                        <a:t>RBI NOC in case of Merger / Amalgamation involving NBFC</a:t>
                      </a:r>
                    </a:p>
                  </a:txBody>
                  <a:tcPr/>
                </a:tc>
                <a:extLst>
                  <a:ext uri="{0D108BD9-81ED-4DB2-BD59-A6C34878D82A}">
                    <a16:rowId xmlns:a16="http://schemas.microsoft.com/office/drawing/2014/main" xmlns="" val="10000"/>
                  </a:ext>
                </a:extLst>
              </a:tr>
              <a:tr h="5525899">
                <a:tc>
                  <a:txBody>
                    <a:bodyPr/>
                    <a:lstStyle/>
                    <a:p>
                      <a:pPr algn="ctr"/>
                      <a:r>
                        <a:rPr lang="en-US" sz="2200" b="1" u="sng" dirty="0" smtClean="0">
                          <a:latin typeface="Sitka Small" panose="02000505000000020004" pitchFamily="2" charset="0"/>
                          <a:ea typeface="Cambria" panose="02040503050406030204" pitchFamily="18" charset="0"/>
                        </a:rPr>
                        <a:t>Information Generally asked</a:t>
                      </a:r>
                      <a:r>
                        <a:rPr lang="en-US" sz="2200" b="1" u="sng" baseline="0" dirty="0" smtClean="0">
                          <a:latin typeface="Sitka Small" panose="02000505000000020004" pitchFamily="2" charset="0"/>
                          <a:ea typeface="Cambria" panose="02040503050406030204" pitchFamily="18" charset="0"/>
                        </a:rPr>
                        <a:t> RBI (DNBS)</a:t>
                      </a:r>
                    </a:p>
                    <a:p>
                      <a:pPr marL="342900" indent="-342900" algn="just">
                        <a:spcBef>
                          <a:spcPts val="600"/>
                        </a:spcBef>
                        <a:spcAft>
                          <a:spcPts val="600"/>
                        </a:spcAft>
                        <a:buFont typeface="Wingdings" panose="05000000000000000000" pitchFamily="2" charset="2"/>
                        <a:buChar char="§"/>
                      </a:pPr>
                      <a:r>
                        <a:rPr lang="en-US" sz="2000" b="1" dirty="0" smtClean="0">
                          <a:solidFill>
                            <a:srgbClr val="FF0000"/>
                          </a:solidFill>
                          <a:latin typeface="Cambria" panose="02040503050406030204" pitchFamily="18" charset="0"/>
                          <a:ea typeface="Cambria" panose="02040503050406030204" pitchFamily="18" charset="0"/>
                        </a:rPr>
                        <a:t>Shareholding pattern </a:t>
                      </a:r>
                      <a:r>
                        <a:rPr lang="en-US" sz="2000" dirty="0" smtClean="0">
                          <a:latin typeface="Cambria" panose="02040503050406030204" pitchFamily="18" charset="0"/>
                          <a:ea typeface="Cambria" panose="02040503050406030204" pitchFamily="18" charset="0"/>
                        </a:rPr>
                        <a:t>of the transferee and transferor companies, </a:t>
                      </a:r>
                      <a:r>
                        <a:rPr lang="en-US" sz="2000" b="1" dirty="0" smtClean="0">
                          <a:solidFill>
                            <a:srgbClr val="FF0000"/>
                          </a:solidFill>
                          <a:latin typeface="Cambria" panose="02040503050406030204" pitchFamily="18" charset="0"/>
                          <a:ea typeface="Cambria" panose="02040503050406030204" pitchFamily="18" charset="0"/>
                        </a:rPr>
                        <a:t>pre and post</a:t>
                      </a:r>
                      <a:r>
                        <a:rPr lang="en-US" sz="2000" dirty="0" smtClean="0">
                          <a:solidFill>
                            <a:srgbClr val="FF0000"/>
                          </a:solidFill>
                          <a:latin typeface="Cambria" panose="02040503050406030204" pitchFamily="18" charset="0"/>
                          <a:ea typeface="Cambria" panose="02040503050406030204" pitchFamily="18" charset="0"/>
                        </a:rPr>
                        <a:t> </a:t>
                      </a:r>
                      <a:r>
                        <a:rPr lang="en-US" sz="2000" dirty="0" smtClean="0">
                          <a:latin typeface="Cambria" panose="02040503050406030204" pitchFamily="18" charset="0"/>
                          <a:ea typeface="Cambria" panose="02040503050406030204" pitchFamily="18" charset="0"/>
                        </a:rPr>
                        <a:t>proposed merger </a:t>
                      </a:r>
                      <a:r>
                        <a:rPr lang="en-US" sz="2000" b="1" dirty="0" smtClean="0">
                          <a:solidFill>
                            <a:srgbClr val="FF0000"/>
                          </a:solidFill>
                          <a:latin typeface="Cambria" panose="02040503050406030204" pitchFamily="18" charset="0"/>
                          <a:ea typeface="Cambria" panose="02040503050406030204" pitchFamily="18" charset="0"/>
                        </a:rPr>
                        <a:t>along with auditor’s certificate </a:t>
                      </a:r>
                      <a:r>
                        <a:rPr lang="en-US" sz="2000" dirty="0" smtClean="0">
                          <a:latin typeface="Cambria" panose="02040503050406030204" pitchFamily="18" charset="0"/>
                          <a:ea typeface="Cambria" panose="02040503050406030204" pitchFamily="18" charset="0"/>
                        </a:rPr>
                        <a:t>in this regard.</a:t>
                      </a:r>
                    </a:p>
                    <a:p>
                      <a:pPr marL="342900" indent="-342900" algn="just">
                        <a:spcBef>
                          <a:spcPts val="600"/>
                        </a:spcBef>
                        <a:spcAft>
                          <a:spcPts val="600"/>
                        </a:spcAft>
                        <a:buFont typeface="Wingdings" panose="05000000000000000000" pitchFamily="2" charset="2"/>
                        <a:buChar char="§"/>
                      </a:pPr>
                      <a:r>
                        <a:rPr lang="en-US" sz="2000" dirty="0" smtClean="0">
                          <a:latin typeface="Cambria" panose="02040503050406030204" pitchFamily="18" charset="0"/>
                          <a:ea typeface="Cambria" panose="02040503050406030204" pitchFamily="18" charset="0"/>
                        </a:rPr>
                        <a:t>Information about the </a:t>
                      </a:r>
                      <a:r>
                        <a:rPr lang="en-US" sz="2000" b="1" dirty="0" smtClean="0">
                          <a:solidFill>
                            <a:srgbClr val="FF0000"/>
                          </a:solidFill>
                          <a:latin typeface="Cambria" panose="02040503050406030204" pitchFamily="18" charset="0"/>
                          <a:ea typeface="Cambria" panose="02040503050406030204" pitchFamily="18" charset="0"/>
                        </a:rPr>
                        <a:t>proposed shareholders/directors </a:t>
                      </a:r>
                      <a:r>
                        <a:rPr lang="en-US" sz="2000" dirty="0" smtClean="0">
                          <a:latin typeface="Cambria" panose="02040503050406030204" pitchFamily="18" charset="0"/>
                          <a:ea typeface="Cambria" panose="02040503050406030204" pitchFamily="18" charset="0"/>
                        </a:rPr>
                        <a:t>(with photos affixed) as sought in Para 3 of RBI circular DNBR (PD) </a:t>
                      </a:r>
                      <a:r>
                        <a:rPr lang="en-US" sz="2000" dirty="0" err="1" smtClean="0">
                          <a:latin typeface="Cambria" panose="02040503050406030204" pitchFamily="18" charset="0"/>
                          <a:ea typeface="Cambria" panose="02040503050406030204" pitchFamily="18" charset="0"/>
                        </a:rPr>
                        <a:t>CC.No</a:t>
                      </a:r>
                      <a:r>
                        <a:rPr lang="en-US" sz="2000" dirty="0" smtClean="0">
                          <a:latin typeface="Cambria" panose="02040503050406030204" pitchFamily="18" charset="0"/>
                          <a:ea typeface="Cambria" panose="02040503050406030204" pitchFamily="18" charset="0"/>
                        </a:rPr>
                        <a:t>. 065/03.10.001/2015-16 dated July 09, 2015.</a:t>
                      </a:r>
                    </a:p>
                    <a:p>
                      <a:pPr marL="342900" indent="-342900" algn="just">
                        <a:spcBef>
                          <a:spcPts val="600"/>
                        </a:spcBef>
                        <a:spcAft>
                          <a:spcPts val="600"/>
                        </a:spcAft>
                        <a:buFont typeface="Wingdings" panose="05000000000000000000" pitchFamily="2" charset="2"/>
                        <a:buChar char="§"/>
                      </a:pPr>
                      <a:r>
                        <a:rPr lang="en-US" sz="2000" b="1" dirty="0" smtClean="0">
                          <a:solidFill>
                            <a:srgbClr val="FF0000"/>
                          </a:solidFill>
                          <a:latin typeface="Cambria" panose="02040503050406030204" pitchFamily="18" charset="0"/>
                          <a:ea typeface="Cambria" panose="02040503050406030204" pitchFamily="18" charset="0"/>
                        </a:rPr>
                        <a:t>Declaration from the Director/Proposed Shareholders/ Promoters </a:t>
                      </a:r>
                      <a:r>
                        <a:rPr lang="en-US" sz="2000" dirty="0" smtClean="0">
                          <a:latin typeface="Cambria" panose="02040503050406030204" pitchFamily="18" charset="0"/>
                          <a:ea typeface="Cambria" panose="02040503050406030204" pitchFamily="18" charset="0"/>
                        </a:rPr>
                        <a:t>to the effect that they have </a:t>
                      </a:r>
                      <a:r>
                        <a:rPr lang="en-US" sz="2000" b="1" dirty="0" smtClean="0">
                          <a:solidFill>
                            <a:srgbClr val="FF0000"/>
                          </a:solidFill>
                          <a:latin typeface="Cambria" panose="02040503050406030204" pitchFamily="18" charset="0"/>
                          <a:ea typeface="Cambria" panose="02040503050406030204" pitchFamily="18" charset="0"/>
                        </a:rPr>
                        <a:t>not been associated </a:t>
                      </a:r>
                      <a:r>
                        <a:rPr lang="en-US" sz="2000" dirty="0" smtClean="0">
                          <a:latin typeface="Cambria" panose="02040503050406030204" pitchFamily="18" charset="0"/>
                          <a:ea typeface="Cambria" panose="02040503050406030204" pitchFamily="18" charset="0"/>
                        </a:rPr>
                        <a:t>with NBFCs that have </a:t>
                      </a:r>
                      <a:r>
                        <a:rPr lang="en-US" sz="2000" b="1" dirty="0" smtClean="0">
                          <a:solidFill>
                            <a:srgbClr val="FF0000"/>
                          </a:solidFill>
                          <a:latin typeface="Cambria" panose="02040503050406030204" pitchFamily="18" charset="0"/>
                          <a:ea typeface="Cambria" panose="02040503050406030204" pitchFamily="18" charset="0"/>
                        </a:rPr>
                        <a:t>not complied </a:t>
                      </a:r>
                      <a:r>
                        <a:rPr lang="en-US" sz="2000" dirty="0" smtClean="0">
                          <a:latin typeface="Cambria" panose="02040503050406030204" pitchFamily="18" charset="0"/>
                          <a:ea typeface="Cambria" panose="02040503050406030204" pitchFamily="18" charset="0"/>
                        </a:rPr>
                        <a:t>with the provisions of Section 45 S of the RBI Act, 1934 or been on the Board of any </a:t>
                      </a:r>
                      <a:r>
                        <a:rPr lang="en-US" sz="2000" b="1" dirty="0" smtClean="0">
                          <a:solidFill>
                            <a:srgbClr val="FF0000"/>
                          </a:solidFill>
                          <a:latin typeface="Cambria" panose="02040503050406030204" pitchFamily="18" charset="0"/>
                          <a:ea typeface="Cambria" panose="02040503050406030204" pitchFamily="18" charset="0"/>
                        </a:rPr>
                        <a:t>NBFC whose registration was cancelled </a:t>
                      </a:r>
                      <a:r>
                        <a:rPr lang="en-US" sz="2000" dirty="0" smtClean="0">
                          <a:latin typeface="Cambria" panose="02040503050406030204" pitchFamily="18" charset="0"/>
                          <a:ea typeface="Cambria" panose="02040503050406030204" pitchFamily="18" charset="0"/>
                        </a:rPr>
                        <a:t>on supervisory concerns, whose applicable for </a:t>
                      </a:r>
                      <a:r>
                        <a:rPr lang="en-US" sz="2000" b="1" dirty="0" smtClean="0">
                          <a:solidFill>
                            <a:srgbClr val="FF0000"/>
                          </a:solidFill>
                          <a:latin typeface="Cambria" panose="02040503050406030204" pitchFamily="18" charset="0"/>
                          <a:ea typeface="Cambria" panose="02040503050406030204" pitchFamily="18" charset="0"/>
                        </a:rPr>
                        <a:t>registration was rejected </a:t>
                      </a:r>
                      <a:r>
                        <a:rPr lang="en-US" sz="2000" dirty="0" smtClean="0">
                          <a:latin typeface="Cambria" panose="02040503050406030204" pitchFamily="18" charset="0"/>
                          <a:ea typeface="Cambria" panose="02040503050406030204" pitchFamily="18" charset="0"/>
                        </a:rPr>
                        <a:t>or which has been </a:t>
                      </a:r>
                      <a:r>
                        <a:rPr lang="en-US" sz="2000" b="1" dirty="0" smtClean="0">
                          <a:solidFill>
                            <a:srgbClr val="FF0000"/>
                          </a:solidFill>
                          <a:latin typeface="Cambria" panose="02040503050406030204" pitchFamily="18" charset="0"/>
                          <a:ea typeface="Cambria" panose="02040503050406030204" pitchFamily="18" charset="0"/>
                        </a:rPr>
                        <a:t>declared as a vanishing company </a:t>
                      </a:r>
                      <a:r>
                        <a:rPr lang="en-US" sz="2000" dirty="0" smtClean="0">
                          <a:latin typeface="Cambria" panose="02040503050406030204" pitchFamily="18" charset="0"/>
                          <a:ea typeface="Cambria" panose="02040503050406030204" pitchFamily="18" charset="0"/>
                        </a:rPr>
                        <a:t>by the Bank or other regulators and that that they are </a:t>
                      </a:r>
                      <a:r>
                        <a:rPr lang="en-US" sz="2000" b="1" dirty="0" smtClean="0">
                          <a:solidFill>
                            <a:srgbClr val="FF0000"/>
                          </a:solidFill>
                          <a:latin typeface="Cambria" panose="02040503050406030204" pitchFamily="18" charset="0"/>
                          <a:ea typeface="Cambria" panose="02040503050406030204" pitchFamily="18" charset="0"/>
                        </a:rPr>
                        <a:t>not involved in any criminal case</a:t>
                      </a:r>
                      <a:r>
                        <a:rPr lang="en-US" sz="2000" dirty="0" smtClean="0">
                          <a:latin typeface="Cambria" panose="02040503050406030204" pitchFamily="18" charset="0"/>
                          <a:ea typeface="Cambria" panose="02040503050406030204" pitchFamily="18" charset="0"/>
                        </a:rPr>
                        <a:t>, including under section 138(1) of the Negotiable Instruments Act 1881 and Companies Act, 1956 and 2013.</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23872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23528" y="188640"/>
          <a:ext cx="8496944" cy="6336704"/>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843542">
                <a:tc>
                  <a:txBody>
                    <a:bodyPr/>
                    <a:lstStyle/>
                    <a:p>
                      <a:pPr marL="0" marR="0" indent="0" algn="ctr" defTabSz="914400" rtl="0" eaLnBrk="1" fontAlgn="auto" latinLnBrk="0" hangingPunct="1">
                        <a:lnSpc>
                          <a:spcPct val="100000"/>
                        </a:lnSpc>
                        <a:spcBef>
                          <a:spcPts val="600"/>
                        </a:spcBef>
                        <a:spcAft>
                          <a:spcPts val="600"/>
                        </a:spcAft>
                        <a:buClrTx/>
                        <a:buSzTx/>
                        <a:buFontTx/>
                        <a:buNone/>
                        <a:tabLst/>
                        <a:defRPr/>
                      </a:pPr>
                      <a:r>
                        <a:rPr kumimoji="0" lang="en-US" sz="2400" b="1" i="0" u="none" strike="noStrike" kern="1200" baseline="0" dirty="0" smtClean="0">
                          <a:solidFill>
                            <a:schemeClr val="tx1"/>
                          </a:solidFill>
                          <a:latin typeface="Georgia" panose="02040502050405020303" pitchFamily="18" charset="0"/>
                          <a:ea typeface="+mn-ea"/>
                          <a:cs typeface="+mn-cs"/>
                        </a:rPr>
                        <a:t>RBI NOC in case of Merger / Amalgamation involving NBFC</a:t>
                      </a:r>
                    </a:p>
                  </a:txBody>
                  <a:tcPr/>
                </a:tc>
                <a:extLst>
                  <a:ext uri="{0D108BD9-81ED-4DB2-BD59-A6C34878D82A}">
                    <a16:rowId xmlns:a16="http://schemas.microsoft.com/office/drawing/2014/main" xmlns="" val="10000"/>
                  </a:ext>
                </a:extLst>
              </a:tr>
              <a:tr h="5493162">
                <a:tc>
                  <a:txBody>
                    <a:bodyPr/>
                    <a:lstStyle/>
                    <a:p>
                      <a:pPr marL="342900" indent="-342900" algn="just">
                        <a:spcBef>
                          <a:spcPts val="600"/>
                        </a:spcBef>
                        <a:spcAft>
                          <a:spcPts val="600"/>
                        </a:spcAft>
                        <a:buFont typeface="Wingdings" panose="05000000000000000000" pitchFamily="2" charset="2"/>
                        <a:buChar char="§"/>
                      </a:pPr>
                      <a:r>
                        <a:rPr lang="en-US" sz="2200" dirty="0" smtClean="0">
                          <a:latin typeface="Cambria" panose="02040503050406030204" pitchFamily="18" charset="0"/>
                          <a:ea typeface="Cambria" panose="02040503050406030204" pitchFamily="18" charset="0"/>
                        </a:rPr>
                        <a:t>Transferee company to submit </a:t>
                      </a:r>
                      <a:r>
                        <a:rPr lang="en-US" sz="2200" b="1" dirty="0" smtClean="0">
                          <a:solidFill>
                            <a:srgbClr val="FF0000"/>
                          </a:solidFill>
                          <a:latin typeface="Cambria" panose="02040503050406030204" pitchFamily="18" charset="0"/>
                          <a:ea typeface="Cambria" panose="02040503050406030204" pitchFamily="18" charset="0"/>
                        </a:rPr>
                        <a:t>business plan for next 3 years</a:t>
                      </a:r>
                      <a:r>
                        <a:rPr lang="en-US" sz="2200" dirty="0" smtClean="0">
                          <a:solidFill>
                            <a:srgbClr val="FF0000"/>
                          </a:solidFill>
                          <a:latin typeface="Cambria" panose="02040503050406030204" pitchFamily="18" charset="0"/>
                          <a:ea typeface="Cambria" panose="02040503050406030204" pitchFamily="18" charset="0"/>
                        </a:rPr>
                        <a:t>.</a:t>
                      </a:r>
                    </a:p>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Reasons</a:t>
                      </a:r>
                      <a:r>
                        <a:rPr lang="en-US" sz="2200" dirty="0" smtClean="0">
                          <a:solidFill>
                            <a:srgbClr val="FF0000"/>
                          </a:solidFill>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rPr>
                        <a:t>for amalgamation.</a:t>
                      </a:r>
                    </a:p>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Balance sheet and Profit &amp; Loss</a:t>
                      </a:r>
                      <a:r>
                        <a:rPr lang="en-US" sz="2200" dirty="0" smtClean="0">
                          <a:solidFill>
                            <a:srgbClr val="FF0000"/>
                          </a:solidFill>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rPr>
                        <a:t>of all the companies involved in the process of amalgamation.</a:t>
                      </a:r>
                    </a:p>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Board Resolution </a:t>
                      </a:r>
                      <a:r>
                        <a:rPr lang="en-US" sz="2200" dirty="0" smtClean="0">
                          <a:latin typeface="Cambria" panose="02040503050406030204" pitchFamily="18" charset="0"/>
                          <a:ea typeface="Cambria" panose="02040503050406030204" pitchFamily="18" charset="0"/>
                        </a:rPr>
                        <a:t>of all the companies on merger/amalgamation.</a:t>
                      </a:r>
                    </a:p>
                    <a:p>
                      <a:pPr marL="342900" indent="-342900" algn="just">
                        <a:spcBef>
                          <a:spcPts val="600"/>
                        </a:spcBef>
                        <a:spcAft>
                          <a:spcPts val="600"/>
                        </a:spcAft>
                        <a:buFont typeface="Wingdings" panose="05000000000000000000" pitchFamily="2" charset="2"/>
                        <a:buChar char="§"/>
                      </a:pPr>
                      <a:r>
                        <a:rPr lang="en-US" sz="2200" dirty="0" smtClean="0">
                          <a:latin typeface="Cambria" panose="02040503050406030204" pitchFamily="18" charset="0"/>
                          <a:ea typeface="Cambria" panose="02040503050406030204" pitchFamily="18" charset="0"/>
                        </a:rPr>
                        <a:t>Certified copy of the proposed </a:t>
                      </a:r>
                      <a:r>
                        <a:rPr lang="en-US" sz="2200" b="1" dirty="0" smtClean="0">
                          <a:solidFill>
                            <a:srgbClr val="FF0000"/>
                          </a:solidFill>
                          <a:latin typeface="Cambria" panose="02040503050406030204" pitchFamily="18" charset="0"/>
                          <a:ea typeface="Cambria" panose="02040503050406030204" pitchFamily="18" charset="0"/>
                        </a:rPr>
                        <a:t>Scheme of Amalgamation </a:t>
                      </a:r>
                      <a:r>
                        <a:rPr lang="en-US" sz="2200" dirty="0" smtClean="0">
                          <a:latin typeface="Cambria" panose="02040503050406030204" pitchFamily="18" charset="0"/>
                          <a:ea typeface="Cambria" panose="02040503050406030204" pitchFamily="18" charset="0"/>
                        </a:rPr>
                        <a:t>signed by the director on each page</a:t>
                      </a:r>
                    </a:p>
                    <a:p>
                      <a:pPr marL="342900" indent="-342900" algn="just">
                        <a:spcBef>
                          <a:spcPts val="600"/>
                        </a:spcBef>
                        <a:spcAft>
                          <a:spcPts val="600"/>
                        </a:spcAft>
                        <a:buFont typeface="Wingdings" panose="05000000000000000000" pitchFamily="2" charset="2"/>
                        <a:buChar char="§"/>
                      </a:pPr>
                      <a:r>
                        <a:rPr lang="en-US" sz="2200" dirty="0" smtClean="0">
                          <a:latin typeface="Cambria" panose="02040503050406030204" pitchFamily="18" charset="0"/>
                          <a:ea typeface="Cambria" panose="02040503050406030204" pitchFamily="18" charset="0"/>
                        </a:rPr>
                        <a:t>To submit an attested copy of the </a:t>
                      </a:r>
                      <a:r>
                        <a:rPr lang="en-US" sz="2200" b="1" dirty="0" smtClean="0">
                          <a:solidFill>
                            <a:srgbClr val="FF0000"/>
                          </a:solidFill>
                          <a:latin typeface="Cambria" panose="02040503050406030204" pitchFamily="18" charset="0"/>
                          <a:ea typeface="Cambria" panose="02040503050406030204" pitchFamily="18" charset="0"/>
                        </a:rPr>
                        <a:t>Memorandum and Article of</a:t>
                      </a:r>
                      <a:r>
                        <a:rPr lang="en-US" sz="2200" b="1" dirty="0" smtClean="0">
                          <a:latin typeface="Cambria" panose="02040503050406030204" pitchFamily="18" charset="0"/>
                          <a:ea typeface="Cambria" panose="02040503050406030204" pitchFamily="18" charset="0"/>
                        </a:rPr>
                        <a:t> </a:t>
                      </a:r>
                      <a:r>
                        <a:rPr lang="en-US" sz="2200" b="1" dirty="0" smtClean="0">
                          <a:solidFill>
                            <a:srgbClr val="FF0000"/>
                          </a:solidFill>
                          <a:latin typeface="Cambria" panose="02040503050406030204" pitchFamily="18" charset="0"/>
                          <a:ea typeface="Cambria" panose="02040503050406030204" pitchFamily="18" charset="0"/>
                        </a:rPr>
                        <a:t>Association</a:t>
                      </a:r>
                      <a:r>
                        <a:rPr lang="en-US" sz="2200" dirty="0" smtClean="0">
                          <a:latin typeface="Cambria" panose="02040503050406030204" pitchFamily="18" charset="0"/>
                          <a:ea typeface="Cambria" panose="02040503050406030204" pitchFamily="18" charset="0"/>
                        </a:rPr>
                        <a:t> of the company reflecting the main activities of the business of the company and Certificate of incorporation issued by the regulatory authority of the nature of business in respect of the transferor company. </a:t>
                      </a:r>
                      <a:r>
                        <a:rPr lang="en-US" sz="2200" b="1" dirty="0" smtClean="0">
                          <a:solidFill>
                            <a:srgbClr val="FF0000"/>
                          </a:solidFill>
                          <a:latin typeface="Cambria" panose="02040503050406030204" pitchFamily="18" charset="0"/>
                          <a:ea typeface="Cambria" panose="02040503050406030204" pitchFamily="18" charset="0"/>
                        </a:rPr>
                        <a:t>(in case of transferee non-NBFC)</a:t>
                      </a:r>
                    </a:p>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SAC and NOF </a:t>
                      </a:r>
                      <a:r>
                        <a:rPr lang="en-US" sz="2200" dirty="0" smtClean="0">
                          <a:latin typeface="Cambria" panose="02040503050406030204" pitchFamily="18" charset="0"/>
                          <a:ea typeface="Cambria" panose="02040503050406030204" pitchFamily="18" charset="0"/>
                        </a:rPr>
                        <a:t>of the Transferee NBFC</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900279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467544" y="692696"/>
          <a:ext cx="8280920" cy="5244395"/>
        </p:xfrm>
        <a:graphic>
          <a:graphicData uri="http://schemas.openxmlformats.org/drawingml/2006/table">
            <a:tbl>
              <a:tblPr firstRow="1" bandRow="1">
                <a:tableStyleId>{5C22544A-7EE6-4342-B048-85BDC9FD1C3A}</a:tableStyleId>
              </a:tblPr>
              <a:tblGrid>
                <a:gridCol w="8280920">
                  <a:extLst>
                    <a:ext uri="{9D8B030D-6E8A-4147-A177-3AD203B41FA5}">
                      <a16:colId xmlns:a16="http://schemas.microsoft.com/office/drawing/2014/main" xmlns="" val="20000"/>
                    </a:ext>
                  </a:extLst>
                </a:gridCol>
              </a:tblGrid>
              <a:tr h="691133">
                <a:tc>
                  <a:txBody>
                    <a:bodyPr/>
                    <a:lstStyle/>
                    <a:p>
                      <a:pPr marL="0" marR="0" indent="0" algn="ctr" defTabSz="914400" rtl="0" eaLnBrk="1" fontAlgn="auto" latinLnBrk="0" hangingPunct="1">
                        <a:lnSpc>
                          <a:spcPct val="100000"/>
                        </a:lnSpc>
                        <a:spcBef>
                          <a:spcPts val="600"/>
                        </a:spcBef>
                        <a:spcAft>
                          <a:spcPts val="600"/>
                        </a:spcAft>
                        <a:buClrTx/>
                        <a:buSzTx/>
                        <a:buFontTx/>
                        <a:buNone/>
                        <a:tabLst/>
                        <a:defRPr/>
                      </a:pPr>
                      <a:r>
                        <a:rPr kumimoji="0" lang="en-US" sz="2400" b="1" i="0" u="none" strike="noStrike" kern="1200" baseline="0" dirty="0" smtClean="0">
                          <a:solidFill>
                            <a:schemeClr val="tx1"/>
                          </a:solidFill>
                          <a:latin typeface="Georgia" panose="02040502050405020303" pitchFamily="18" charset="0"/>
                          <a:ea typeface="+mn-ea"/>
                          <a:cs typeface="+mn-cs"/>
                        </a:rPr>
                        <a:t>RBI NOC in case of Merger / Amalgamation involving NBFC</a:t>
                      </a:r>
                    </a:p>
                  </a:txBody>
                  <a:tcPr/>
                </a:tc>
                <a:extLst>
                  <a:ext uri="{0D108BD9-81ED-4DB2-BD59-A6C34878D82A}">
                    <a16:rowId xmlns:a16="http://schemas.microsoft.com/office/drawing/2014/main" xmlns="" val="10000"/>
                  </a:ext>
                </a:extLst>
              </a:tr>
              <a:tr h="4421435">
                <a:tc>
                  <a:txBody>
                    <a:bodyPr/>
                    <a:lstStyle/>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Banker’s reports/ CIBIL Reports </a:t>
                      </a:r>
                      <a:r>
                        <a:rPr lang="en-US" sz="2200" dirty="0" smtClean="0">
                          <a:latin typeface="Cambria" panose="02040503050406030204" pitchFamily="18" charset="0"/>
                          <a:ea typeface="Cambria" panose="02040503050406030204" pitchFamily="18" charset="0"/>
                        </a:rPr>
                        <a:t>of all the directors/shareholders/promoters.</a:t>
                      </a:r>
                    </a:p>
                    <a:p>
                      <a:pPr marL="342900" indent="-342900" algn="just">
                        <a:spcBef>
                          <a:spcPts val="600"/>
                        </a:spcBef>
                        <a:spcAft>
                          <a:spcPts val="600"/>
                        </a:spcAft>
                        <a:buFont typeface="Wingdings" panose="05000000000000000000" pitchFamily="2" charset="2"/>
                        <a:buChar char="§"/>
                      </a:pPr>
                      <a:r>
                        <a:rPr lang="en-US" sz="2200" dirty="0" smtClean="0">
                          <a:latin typeface="Cambria" panose="02040503050406030204" pitchFamily="18" charset="0"/>
                          <a:ea typeface="Cambria" panose="02040503050406030204" pitchFamily="18" charset="0"/>
                        </a:rPr>
                        <a:t>Documents supporting the fact whether the company has obtained </a:t>
                      </a:r>
                      <a:r>
                        <a:rPr lang="en-US" sz="2200" b="1" dirty="0" smtClean="0">
                          <a:solidFill>
                            <a:srgbClr val="FF0000"/>
                          </a:solidFill>
                          <a:latin typeface="Cambria" panose="02040503050406030204" pitchFamily="18" charset="0"/>
                          <a:ea typeface="Cambria" panose="02040503050406030204" pitchFamily="18" charset="0"/>
                        </a:rPr>
                        <a:t>membership of all the four CICs </a:t>
                      </a:r>
                      <a:r>
                        <a:rPr lang="en-US" sz="2200" dirty="0" smtClean="0">
                          <a:latin typeface="Cambria" panose="02040503050406030204" pitchFamily="18" charset="0"/>
                          <a:ea typeface="Cambria" panose="02040503050406030204" pitchFamily="18" charset="0"/>
                        </a:rPr>
                        <a:t>as per RBI guidelines dated February 06, 2015.</a:t>
                      </a:r>
                    </a:p>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Sources of funds </a:t>
                      </a:r>
                      <a:r>
                        <a:rPr lang="en-US" sz="2200" dirty="0" smtClean="0">
                          <a:latin typeface="Cambria" panose="02040503050406030204" pitchFamily="18" charset="0"/>
                          <a:ea typeface="Cambria" panose="02040503050406030204" pitchFamily="18" charset="0"/>
                        </a:rPr>
                        <a:t>of the proposed shareholders acquiring the shares in the merged entity.</a:t>
                      </a:r>
                    </a:p>
                    <a:p>
                      <a:pPr marL="342900" indent="-342900" algn="just">
                        <a:spcBef>
                          <a:spcPts val="600"/>
                        </a:spcBef>
                        <a:spcAft>
                          <a:spcPts val="600"/>
                        </a:spcAft>
                        <a:buFont typeface="Wingdings" panose="05000000000000000000" pitchFamily="2" charset="2"/>
                        <a:buChar char="§"/>
                      </a:pPr>
                      <a:r>
                        <a:rPr lang="en-US" sz="2200" b="1" dirty="0" smtClean="0">
                          <a:solidFill>
                            <a:srgbClr val="FF0000"/>
                          </a:solidFill>
                          <a:latin typeface="Cambria" panose="02040503050406030204" pitchFamily="18" charset="0"/>
                          <a:ea typeface="Cambria" panose="02040503050406030204" pitchFamily="18" charset="0"/>
                        </a:rPr>
                        <a:t>Projected post-merger balance sheet </a:t>
                      </a:r>
                      <a:r>
                        <a:rPr lang="en-US" sz="2200" dirty="0" smtClean="0">
                          <a:latin typeface="Cambria" panose="02040503050406030204" pitchFamily="18" charset="0"/>
                          <a:ea typeface="Cambria" panose="02040503050406030204" pitchFamily="18" charset="0"/>
                        </a:rPr>
                        <a:t>of the merged entity certified by auditor.</a:t>
                      </a:r>
                    </a:p>
                    <a:p>
                      <a:pPr marL="342900" indent="-342900" algn="just">
                        <a:spcBef>
                          <a:spcPts val="600"/>
                        </a:spcBef>
                        <a:spcAft>
                          <a:spcPts val="600"/>
                        </a:spcAft>
                        <a:buFont typeface="Wingdings" panose="05000000000000000000" pitchFamily="2" charset="2"/>
                        <a:buChar char="§"/>
                      </a:pPr>
                      <a:r>
                        <a:rPr lang="en-US" sz="2200" dirty="0" smtClean="0">
                          <a:latin typeface="Cambria" panose="02040503050406030204" pitchFamily="18" charset="0"/>
                          <a:ea typeface="Cambria" panose="02040503050406030204" pitchFamily="18" charset="0"/>
                        </a:rPr>
                        <a:t>Upload applicable </a:t>
                      </a:r>
                      <a:r>
                        <a:rPr lang="en-US" sz="2200" b="1" dirty="0" smtClean="0">
                          <a:solidFill>
                            <a:srgbClr val="FF0000"/>
                          </a:solidFill>
                          <a:latin typeface="Cambria" panose="02040503050406030204" pitchFamily="18" charset="0"/>
                          <a:ea typeface="Cambria" panose="02040503050406030204" pitchFamily="18" charset="0"/>
                        </a:rPr>
                        <a:t>returns on XBRL</a:t>
                      </a:r>
                      <a:r>
                        <a:rPr lang="en-US" sz="2200" b="1" dirty="0" smtClean="0">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rPr>
                        <a:t>for FY …..</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919391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88840"/>
            <a:ext cx="8229600" cy="2880320"/>
          </a:xfrm>
        </p:spPr>
        <p:txBody>
          <a:bodyPr>
            <a:noAutofit/>
          </a:bodyPr>
          <a:lstStyle/>
          <a:p>
            <a:pPr marL="0" indent="0" algn="ctr">
              <a:buNone/>
            </a:pPr>
            <a:r>
              <a:rPr lang="en-US" sz="4400" b="1" i="1" dirty="0">
                <a:latin typeface="Sitka Small" panose="02000505000000020004" pitchFamily="2" charset="0"/>
              </a:rPr>
              <a:t>Compliances and Returns to be filed by the Non-Banking Financial Company (NBFC)</a:t>
            </a:r>
            <a:endParaRPr lang="en-IN" sz="4400" b="1" i="1" dirty="0">
              <a:latin typeface="Sitka Small" panose="02000505000000020004" pitchFamily="2" charset="0"/>
            </a:endParaRPr>
          </a:p>
        </p:txBody>
      </p:sp>
    </p:spTree>
    <p:extLst>
      <p:ext uri="{BB962C8B-B14F-4D97-AF65-F5344CB8AC3E}">
        <p14:creationId xmlns:p14="http://schemas.microsoft.com/office/powerpoint/2010/main" val="3360961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56365285"/>
              </p:ext>
            </p:extLst>
          </p:nvPr>
        </p:nvGraphicFramePr>
        <p:xfrm>
          <a:off x="539552" y="548680"/>
          <a:ext cx="8280920" cy="5652120"/>
        </p:xfrm>
        <a:graphic>
          <a:graphicData uri="http://schemas.openxmlformats.org/drawingml/2006/table">
            <a:tbl>
              <a:tblPr firstRow="1" bandRow="1">
                <a:tableStyleId>{5C22544A-7EE6-4342-B048-85BDC9FD1C3A}</a:tableStyleId>
              </a:tblPr>
              <a:tblGrid>
                <a:gridCol w="8280920">
                  <a:extLst>
                    <a:ext uri="{9D8B030D-6E8A-4147-A177-3AD203B41FA5}">
                      <a16:colId xmlns:a16="http://schemas.microsoft.com/office/drawing/2014/main" xmlns="" val="20000"/>
                    </a:ext>
                  </a:extLst>
                </a:gridCol>
              </a:tblGrid>
              <a:tr h="1080120">
                <a:tc>
                  <a:txBody>
                    <a:bodyPr/>
                    <a:lstStyle/>
                    <a:p>
                      <a:pPr algn="ctr"/>
                      <a:r>
                        <a:rPr lang="en-US" sz="2800" b="1" dirty="0">
                          <a:latin typeface="Georgia" panose="02040502050405020303" pitchFamily="18" charset="0"/>
                        </a:rPr>
                        <a:t>Major</a:t>
                      </a:r>
                      <a:r>
                        <a:rPr lang="en-US" sz="2800" dirty="0">
                          <a:latin typeface="Georgia" panose="02040502050405020303" pitchFamily="18" charset="0"/>
                        </a:rPr>
                        <a:t> Requirements</a:t>
                      </a:r>
                      <a:r>
                        <a:rPr lang="en-US" sz="2800" baseline="0" dirty="0">
                          <a:latin typeface="Georgia" panose="02040502050405020303" pitchFamily="18" charset="0"/>
                        </a:rPr>
                        <a:t> in complying with NBFC Compliances</a:t>
                      </a:r>
                      <a:endParaRPr lang="en-IN" sz="2800" dirty="0">
                        <a:latin typeface="Georgia" panose="02040502050405020303" pitchFamily="18" charset="0"/>
                      </a:endParaRPr>
                    </a:p>
                  </a:txBody>
                  <a:tcPr/>
                </a:tc>
                <a:extLst>
                  <a:ext uri="{0D108BD9-81ED-4DB2-BD59-A6C34878D82A}">
                    <a16:rowId xmlns:a16="http://schemas.microsoft.com/office/drawing/2014/main" xmlns="" val="10000"/>
                  </a:ext>
                </a:extLst>
              </a:tr>
              <a:tr h="4571836">
                <a:tc>
                  <a:txBody>
                    <a:bodyPr/>
                    <a:lstStyle/>
                    <a:p>
                      <a:pPr algn="just"/>
                      <a:r>
                        <a:rPr kumimoji="0" lang="en-US" sz="2400" b="0" i="0" kern="1200" dirty="0">
                          <a:solidFill>
                            <a:schemeClr val="dk1"/>
                          </a:solidFill>
                          <a:effectLst/>
                          <a:latin typeface="Cambria" panose="02040503050406030204" pitchFamily="18" charset="0"/>
                          <a:ea typeface="Cambria" panose="02040503050406030204" pitchFamily="18" charset="0"/>
                          <a:cs typeface="+mn-cs"/>
                        </a:rPr>
                        <a:t>The Reserve Bank of India has </a:t>
                      </a:r>
                      <a:r>
                        <a:rPr kumimoji="0" lang="en-US" sz="2400" b="1" i="0" kern="1200" dirty="0">
                          <a:solidFill>
                            <a:srgbClr val="FF0000"/>
                          </a:solidFill>
                          <a:effectLst/>
                          <a:latin typeface="Cambria" panose="02040503050406030204" pitchFamily="18" charset="0"/>
                          <a:ea typeface="Cambria" panose="02040503050406030204" pitchFamily="18" charset="0"/>
                          <a:cs typeface="+mn-cs"/>
                        </a:rPr>
                        <a:t>migrated</a:t>
                      </a:r>
                      <a:r>
                        <a:rPr kumimoji="0" lang="en-US" sz="2400" b="0" i="0" kern="1200" dirty="0">
                          <a:solidFill>
                            <a:schemeClr val="dk1"/>
                          </a:solidFill>
                          <a:effectLst/>
                          <a:latin typeface="Cambria" panose="02040503050406030204" pitchFamily="18" charset="0"/>
                          <a:ea typeface="Cambria" panose="02040503050406030204" pitchFamily="18" charset="0"/>
                          <a:cs typeface="+mn-cs"/>
                        </a:rPr>
                        <a:t> the existing supervisory return online filing process </a:t>
                      </a:r>
                      <a:r>
                        <a:rPr kumimoji="0" lang="en-US" sz="2400" b="1" i="0" kern="1200" dirty="0">
                          <a:solidFill>
                            <a:srgbClr val="FF0000"/>
                          </a:solidFill>
                          <a:effectLst/>
                          <a:latin typeface="Cambria" panose="02040503050406030204" pitchFamily="18" charset="0"/>
                          <a:ea typeface="Cambria" panose="02040503050406030204" pitchFamily="18" charset="0"/>
                          <a:cs typeface="+mn-cs"/>
                        </a:rPr>
                        <a:t>from COSMOS platform to the XBRL system. </a:t>
                      </a:r>
                      <a:endParaRPr kumimoji="0" lang="en-US" sz="2400" b="1" i="0" kern="1200" dirty="0" smtClean="0">
                        <a:solidFill>
                          <a:srgbClr val="FF0000"/>
                        </a:solidFill>
                        <a:effectLst/>
                        <a:latin typeface="Cambria" panose="02040503050406030204" pitchFamily="18" charset="0"/>
                        <a:ea typeface="Cambria" panose="02040503050406030204" pitchFamily="18" charset="0"/>
                        <a:cs typeface="+mn-cs"/>
                      </a:endParaRPr>
                    </a:p>
                    <a:p>
                      <a:pPr algn="just"/>
                      <a:endParaRPr kumimoji="0" lang="en-US" sz="1800" b="0" i="0" kern="1200" dirty="0" smtClean="0">
                        <a:solidFill>
                          <a:schemeClr val="dk1"/>
                        </a:solidFill>
                        <a:effectLst/>
                        <a:latin typeface="Cambria" panose="02040503050406030204" pitchFamily="18" charset="0"/>
                        <a:ea typeface="Cambria" panose="02040503050406030204" pitchFamily="18" charset="0"/>
                        <a:cs typeface="+mn-cs"/>
                      </a:endParaRPr>
                    </a:p>
                    <a:p>
                      <a:pPr algn="just"/>
                      <a:r>
                        <a:rPr kumimoji="0" lang="en-US" sz="2400" b="0" i="0" kern="1200" dirty="0" smtClean="0">
                          <a:solidFill>
                            <a:schemeClr val="dk1"/>
                          </a:solidFill>
                          <a:effectLst/>
                          <a:latin typeface="Cambria" panose="02040503050406030204" pitchFamily="18" charset="0"/>
                          <a:ea typeface="Cambria" panose="02040503050406030204" pitchFamily="18" charset="0"/>
                          <a:cs typeface="+mn-cs"/>
                        </a:rPr>
                        <a:t>XBRL website </a:t>
                      </a:r>
                      <a:r>
                        <a:rPr kumimoji="0" lang="en-US" sz="2400" b="1" i="0" u="sng" kern="1200" dirty="0" smtClean="0">
                          <a:solidFill>
                            <a:srgbClr val="FF0000"/>
                          </a:solidFill>
                          <a:effectLst/>
                          <a:latin typeface="Cambria" panose="02040503050406030204" pitchFamily="18" charset="0"/>
                          <a:ea typeface="Cambria" panose="02040503050406030204" pitchFamily="18" charset="0"/>
                          <a:cs typeface="+mn-cs"/>
                        </a:rPr>
                        <a:t>https://xbrl.rbi.org.in</a:t>
                      </a:r>
                      <a:endParaRPr kumimoji="0" lang="en-US" sz="2400" b="0" i="0" kern="1200" dirty="0">
                        <a:solidFill>
                          <a:schemeClr val="dk1"/>
                        </a:solidFill>
                        <a:effectLst/>
                        <a:latin typeface="Cambria" panose="02040503050406030204" pitchFamily="18" charset="0"/>
                        <a:ea typeface="Cambria" panose="02040503050406030204" pitchFamily="18" charset="0"/>
                        <a:cs typeface="+mn-cs"/>
                      </a:endParaRPr>
                    </a:p>
                    <a:p>
                      <a:pPr algn="just"/>
                      <a:endParaRPr kumimoji="0" lang="en-US" sz="1800" b="0" i="0" kern="1200" dirty="0">
                        <a:solidFill>
                          <a:schemeClr val="dk1"/>
                        </a:solidFill>
                        <a:effectLst/>
                        <a:latin typeface="Cambria" panose="02040503050406030204" pitchFamily="18" charset="0"/>
                        <a:ea typeface="Cambria" panose="02040503050406030204" pitchFamily="18" charset="0"/>
                        <a:cs typeface="+mn-cs"/>
                      </a:endParaRPr>
                    </a:p>
                    <a:p>
                      <a:pPr algn="just"/>
                      <a:r>
                        <a:rPr kumimoji="0" lang="en-US" sz="2400" b="0" i="0" kern="1200" dirty="0">
                          <a:solidFill>
                            <a:schemeClr val="dk1"/>
                          </a:solidFill>
                          <a:effectLst/>
                          <a:latin typeface="Cambria" panose="02040503050406030204" pitchFamily="18" charset="0"/>
                          <a:ea typeface="Cambria" panose="02040503050406030204" pitchFamily="18" charset="0"/>
                          <a:cs typeface="+mn-cs"/>
                        </a:rPr>
                        <a:t>Therefore, NBFCs are required to have the following in order to file returns on the all new XBRL </a:t>
                      </a:r>
                      <a:r>
                        <a:rPr kumimoji="0" lang="en-US" sz="2400" b="0" i="0" kern="1200" dirty="0" smtClean="0">
                          <a:solidFill>
                            <a:schemeClr val="dk1"/>
                          </a:solidFill>
                          <a:effectLst/>
                          <a:latin typeface="Cambria" panose="02040503050406030204" pitchFamily="18" charset="0"/>
                          <a:ea typeface="Cambria" panose="02040503050406030204" pitchFamily="18" charset="0"/>
                          <a:cs typeface="+mn-cs"/>
                        </a:rPr>
                        <a:t>portal (FY 19-20 and onwards) :</a:t>
                      </a:r>
                      <a:endParaRPr kumimoji="0" lang="en-US" sz="2400" b="0" i="0" kern="1200" dirty="0">
                        <a:solidFill>
                          <a:schemeClr val="dk1"/>
                        </a:solidFill>
                        <a:effectLst/>
                        <a:latin typeface="Cambria" panose="02040503050406030204" pitchFamily="18" charset="0"/>
                        <a:ea typeface="Cambria" panose="02040503050406030204" pitchFamily="18" charset="0"/>
                        <a:cs typeface="+mn-cs"/>
                      </a:endParaRPr>
                    </a:p>
                    <a:p>
                      <a:pPr marL="0" indent="0" algn="just">
                        <a:buFont typeface="Arial" panose="020B0604020202020204" pitchFamily="34" charset="0"/>
                        <a:buNone/>
                      </a:pPr>
                      <a:endParaRPr kumimoji="0" lang="en-US" sz="1800" b="0" i="0" kern="1200" dirty="0">
                        <a:solidFill>
                          <a:schemeClr val="dk1"/>
                        </a:solidFill>
                        <a:effectLst/>
                        <a:latin typeface="Cambria" panose="02040503050406030204" pitchFamily="18" charset="0"/>
                        <a:ea typeface="Cambria" panose="02040503050406030204" pitchFamily="18" charset="0"/>
                        <a:cs typeface="+mn-cs"/>
                      </a:endParaRPr>
                    </a:p>
                    <a:p>
                      <a:pPr marL="342900" indent="-342900" algn="just">
                        <a:buFont typeface="Wingdings" panose="05000000000000000000" pitchFamily="2" charset="2"/>
                        <a:buChar char="Ø"/>
                      </a:pPr>
                      <a:r>
                        <a:rPr kumimoji="0" lang="en-US" sz="2400" b="0" i="0" kern="1200" dirty="0">
                          <a:solidFill>
                            <a:schemeClr val="dk1"/>
                          </a:solidFill>
                          <a:effectLst/>
                          <a:latin typeface="Cambria" panose="02040503050406030204" pitchFamily="18" charset="0"/>
                          <a:ea typeface="Cambria" panose="02040503050406030204" pitchFamily="18" charset="0"/>
                          <a:cs typeface="+mn-cs"/>
                        </a:rPr>
                        <a:t>Get the User ID and Password from RBI;</a:t>
                      </a:r>
                    </a:p>
                    <a:p>
                      <a:pPr marL="342900" indent="-342900" algn="just">
                        <a:buFont typeface="Wingdings" panose="05000000000000000000" pitchFamily="2" charset="2"/>
                        <a:buChar char="Ø"/>
                      </a:pPr>
                      <a:r>
                        <a:rPr kumimoji="0" lang="en-US" sz="2400" b="0" i="0" kern="1200" dirty="0">
                          <a:solidFill>
                            <a:schemeClr val="dk1"/>
                          </a:solidFill>
                          <a:effectLst/>
                          <a:latin typeface="Cambria" panose="02040503050406030204" pitchFamily="18" charset="0"/>
                          <a:ea typeface="Cambria" panose="02040503050406030204" pitchFamily="18" charset="0"/>
                          <a:cs typeface="+mn-cs"/>
                        </a:rPr>
                        <a:t>Installation of XBRL RBI I-file required</a:t>
                      </a:r>
                    </a:p>
                    <a:p>
                      <a:pPr marL="342900" indent="-342900" algn="just">
                        <a:buFont typeface="Wingdings" panose="05000000000000000000" pitchFamily="2" charset="2"/>
                        <a:buChar char="Ø"/>
                      </a:pPr>
                      <a:r>
                        <a:rPr kumimoji="0" lang="en-US" sz="2400" b="0" i="0" kern="1200" dirty="0">
                          <a:solidFill>
                            <a:schemeClr val="dk1"/>
                          </a:solidFill>
                          <a:effectLst/>
                          <a:latin typeface="Cambria" panose="02040503050406030204" pitchFamily="18" charset="0"/>
                          <a:ea typeface="Cambria" panose="02040503050406030204" pitchFamily="18" charset="0"/>
                          <a:cs typeface="+mn-cs"/>
                        </a:rPr>
                        <a:t>Update profile on the XBRL portal on regular basis</a:t>
                      </a:r>
                      <a:r>
                        <a:rPr kumimoji="0" lang="en-US" sz="2400" b="0" i="0" kern="1200" dirty="0" smtClean="0">
                          <a:solidFill>
                            <a:schemeClr val="dk1"/>
                          </a:solidFill>
                          <a:effectLst/>
                          <a:latin typeface="Cambria" panose="02040503050406030204" pitchFamily="18" charset="0"/>
                          <a:ea typeface="Cambria" panose="02040503050406030204" pitchFamily="18" charset="0"/>
                          <a:cs typeface="+mn-cs"/>
                        </a:rPr>
                        <a:t>.</a:t>
                      </a:r>
                      <a:endParaRPr kumimoji="0" lang="en-US" sz="2400" b="0" i="0" kern="1200" dirty="0">
                        <a:solidFill>
                          <a:schemeClr val="dk1"/>
                        </a:solidFill>
                        <a:effectLst/>
                        <a:latin typeface="Cambria" panose="02040503050406030204" pitchFamily="18" charset="0"/>
                        <a:ea typeface="Cambria" panose="02040503050406030204" pitchFamily="18" charset="0"/>
                        <a:cs typeface="+mn-cs"/>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879340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noGrp="1"/>
          </p:cNvGraphicFramePr>
          <p:nvPr>
            <p:ph idx="1"/>
            <p:extLst>
              <p:ext uri="{D42A27DB-BD31-4B8C-83A1-F6EECF244321}">
                <p14:modId xmlns:p14="http://schemas.microsoft.com/office/powerpoint/2010/main" val="1940747588"/>
              </p:ext>
            </p:extLst>
          </p:nvPr>
        </p:nvGraphicFramePr>
        <p:xfrm>
          <a:off x="467544" y="332656"/>
          <a:ext cx="8361453" cy="6137374"/>
        </p:xfrm>
        <a:graphic>
          <a:graphicData uri="http://schemas.openxmlformats.org/drawingml/2006/table">
            <a:tbl>
              <a:tblPr firstRow="1" bandRow="1">
                <a:tableStyleId>{5C22544A-7EE6-4342-B048-85BDC9FD1C3A}</a:tableStyleId>
              </a:tblPr>
              <a:tblGrid>
                <a:gridCol w="1520693"/>
                <a:gridCol w="3985059"/>
                <a:gridCol w="2855701"/>
              </a:tblGrid>
              <a:tr h="732305">
                <a:tc>
                  <a:txBody>
                    <a:bodyPr/>
                    <a:lstStyle/>
                    <a:p>
                      <a:pPr algn="ctr"/>
                      <a:r>
                        <a:rPr lang="en-US" sz="2000" dirty="0" smtClean="0">
                          <a:latin typeface="Georgia" panose="02040502050405020303" pitchFamily="18" charset="0"/>
                          <a:ea typeface="Cambria" panose="02040503050406030204" pitchFamily="18" charset="0"/>
                        </a:rPr>
                        <a:t>Form (XBRL)</a:t>
                      </a:r>
                      <a:endParaRPr lang="en-IN" sz="2000" dirty="0">
                        <a:latin typeface="Georgia" panose="02040502050405020303" pitchFamily="18" charset="0"/>
                        <a:ea typeface="Cambria" panose="02040503050406030204" pitchFamily="18" charset="0"/>
                      </a:endParaRPr>
                    </a:p>
                  </a:txBody>
                  <a:tcPr/>
                </a:tc>
                <a:tc>
                  <a:txBody>
                    <a:bodyPr/>
                    <a:lstStyle/>
                    <a:p>
                      <a:pPr algn="ctr"/>
                      <a:r>
                        <a:rPr lang="en-US" sz="2000" dirty="0" smtClean="0">
                          <a:latin typeface="Georgia" panose="02040502050405020303" pitchFamily="18" charset="0"/>
                          <a:ea typeface="Cambria" panose="02040503050406030204" pitchFamily="18" charset="0"/>
                        </a:rPr>
                        <a:t>Compliance</a:t>
                      </a:r>
                      <a:endParaRPr lang="en-IN" sz="2000" dirty="0">
                        <a:latin typeface="Georgia" panose="02040502050405020303" pitchFamily="18" charset="0"/>
                        <a:ea typeface="Cambria" panose="02040503050406030204" pitchFamily="18" charset="0"/>
                      </a:endParaRPr>
                    </a:p>
                  </a:txBody>
                  <a:tcPr/>
                </a:tc>
                <a:tc>
                  <a:txBody>
                    <a:bodyPr/>
                    <a:lstStyle/>
                    <a:p>
                      <a:pPr algn="ctr"/>
                      <a:r>
                        <a:rPr lang="en-US" sz="2000" dirty="0" smtClean="0">
                          <a:latin typeface="Georgia" panose="02040502050405020303" pitchFamily="18" charset="0"/>
                          <a:ea typeface="Cambria" panose="02040503050406030204" pitchFamily="18" charset="0"/>
                        </a:rPr>
                        <a:t>Due Date</a:t>
                      </a:r>
                      <a:endParaRPr lang="en-IN" sz="2000" dirty="0">
                        <a:latin typeface="Georgia" panose="02040502050405020303" pitchFamily="18" charset="0"/>
                        <a:ea typeface="Cambria" panose="02040503050406030204" pitchFamily="18" charset="0"/>
                      </a:endParaRPr>
                    </a:p>
                  </a:txBody>
                  <a:tcPr/>
                </a:tc>
              </a:tr>
              <a:tr h="500297">
                <a:tc gridSpan="3">
                  <a:txBody>
                    <a:bodyPr/>
                    <a:lstStyle/>
                    <a:p>
                      <a:pPr algn="ctr"/>
                      <a:r>
                        <a:rPr lang="en-US" sz="2200" b="1" dirty="0" smtClean="0">
                          <a:latin typeface="Cambria" panose="02040503050406030204" pitchFamily="18" charset="0"/>
                          <a:ea typeface="Cambria" panose="02040503050406030204" pitchFamily="18" charset="0"/>
                        </a:rPr>
                        <a:t>ASSET SIZE BELOW 100 CR</a:t>
                      </a:r>
                      <a:endParaRPr lang="en-IN" sz="2200" b="1" dirty="0">
                        <a:latin typeface="Cambria" panose="02040503050406030204" pitchFamily="18" charset="0"/>
                        <a:ea typeface="Cambria" panose="02040503050406030204" pitchFamily="18" charset="0"/>
                      </a:endParaRPr>
                    </a:p>
                  </a:txBody>
                  <a:tcPr/>
                </a:tc>
                <a:tc hMerge="1">
                  <a:txBody>
                    <a:bodyPr/>
                    <a:lstStyle/>
                    <a:p>
                      <a:endParaRPr lang="en-IN"/>
                    </a:p>
                  </a:txBody>
                  <a:tcPr/>
                </a:tc>
                <a:tc hMerge="1">
                  <a:txBody>
                    <a:bodyPr/>
                    <a:lstStyle/>
                    <a:p>
                      <a:endParaRPr lang="en-IN" b="0" dirty="0">
                        <a:latin typeface="Cambria" panose="02040503050406030204" pitchFamily="18" charset="0"/>
                        <a:ea typeface="Cambria" panose="02040503050406030204" pitchFamily="18" charset="0"/>
                      </a:endParaRPr>
                    </a:p>
                  </a:txBody>
                  <a:tcPr/>
                </a:tc>
              </a:tr>
              <a:tr h="2005879">
                <a:tc>
                  <a:txBody>
                    <a:bodyPr/>
                    <a:lstStyle/>
                    <a:p>
                      <a:r>
                        <a:rPr kumimoji="0" lang="en-US" sz="2000" b="1" i="0" u="none" strike="noStrike" kern="1200" baseline="0" dirty="0" smtClean="0">
                          <a:solidFill>
                            <a:schemeClr val="dk1"/>
                          </a:solidFill>
                          <a:latin typeface="Cambria" panose="02040503050406030204" pitchFamily="18" charset="0"/>
                          <a:ea typeface="Cambria" panose="02040503050406030204" pitchFamily="18" charset="0"/>
                          <a:cs typeface="+mn-cs"/>
                        </a:rPr>
                        <a:t>DNBS 02</a:t>
                      </a:r>
                    </a:p>
                    <a:p>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(Annual)</a:t>
                      </a:r>
                      <a:endParaRPr kumimoji="0" lang="en-IN" sz="20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Important </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Financial Parameters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To captures details like components of </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assets and liabilities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as well as compliance with various prudential norms for non-deposit taking non-NDSI NBFCs.</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60 Days from the end of FY</a:t>
                      </a:r>
                      <a:endParaRPr kumimoji="0" lang="en-IN" sz="2000" b="0" i="0" u="none" strike="noStrike" kern="1200" baseline="0" dirty="0">
                        <a:solidFill>
                          <a:schemeClr val="dk1"/>
                        </a:solidFill>
                        <a:latin typeface="Cambria" panose="02040503050406030204" pitchFamily="18" charset="0"/>
                        <a:ea typeface="Cambria" panose="02040503050406030204" pitchFamily="18" charset="0"/>
                        <a:cs typeface="+mn-cs"/>
                      </a:endParaRPr>
                    </a:p>
                  </a:txBody>
                  <a:tcPr/>
                </a:tc>
              </a:tr>
              <a:tr h="1294886">
                <a:tc>
                  <a:txBody>
                    <a:bodyPr/>
                    <a:lstStyle/>
                    <a:p>
                      <a:r>
                        <a:rPr kumimoji="0" lang="en-US" sz="2000" b="1" i="0" u="none" strike="noStrike" kern="1200" baseline="0" dirty="0" smtClean="0">
                          <a:solidFill>
                            <a:schemeClr val="dk1"/>
                          </a:solidFill>
                          <a:latin typeface="Cambria" panose="02040503050406030204" pitchFamily="18" charset="0"/>
                          <a:ea typeface="Cambria" panose="02040503050406030204" pitchFamily="18" charset="0"/>
                          <a:cs typeface="+mn-cs"/>
                        </a:rPr>
                        <a:t>DNBS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(Annual)</a:t>
                      </a:r>
                      <a:endParaRPr kumimoji="0" lang="en-IN" sz="2000" b="1" i="0" u="none" strike="noStrike" kern="1200" baseline="0" dirty="0" smtClean="0">
                        <a:solidFill>
                          <a:srgbClr val="FF0000"/>
                        </a:solidFill>
                        <a:latin typeface="Cambria" panose="02040503050406030204" pitchFamily="18" charset="0"/>
                        <a:ea typeface="Cambria" panose="02040503050406030204" pitchFamily="18" charset="0"/>
                        <a:cs typeface="+mn-cs"/>
                      </a:endParaRPr>
                    </a:p>
                    <a:p>
                      <a:endParaRPr kumimoji="0" lang="en-IN" sz="2000" b="1" i="0" u="none" strike="noStrike" kern="1200" baseline="0" dirty="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Statutory </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Auditor Certificate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To ensure continued regulatory </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compliance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for all NBFCs.</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1 month from the date of </a:t>
                      </a:r>
                      <a:r>
                        <a:rPr kumimoji="0" lang="en-US" sz="2000" b="0" i="0" u="none" strike="noStrike" kern="1200" baseline="0" dirty="0" err="1" smtClean="0">
                          <a:solidFill>
                            <a:schemeClr val="dk1"/>
                          </a:solidFill>
                          <a:latin typeface="Cambria" panose="02040503050406030204" pitchFamily="18" charset="0"/>
                          <a:ea typeface="Cambria" panose="02040503050406030204" pitchFamily="18" charset="0"/>
                          <a:cs typeface="+mn-cs"/>
                        </a:rPr>
                        <a:t>finalisation</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 of B/S.  Not later than 31st Dec.</a:t>
                      </a:r>
                    </a:p>
                  </a:txBody>
                  <a:tcPr/>
                </a:tc>
              </a:tr>
              <a:tr h="1369092">
                <a:tc>
                  <a:txBody>
                    <a:bodyPr/>
                    <a:lstStyle/>
                    <a:p>
                      <a:r>
                        <a:rPr kumimoji="0" lang="en-US" sz="2000" b="1" i="0" u="none" strike="noStrike" kern="1200" baseline="0" dirty="0" smtClean="0">
                          <a:solidFill>
                            <a:schemeClr val="dk1"/>
                          </a:solidFill>
                          <a:latin typeface="Cambria" panose="02040503050406030204" pitchFamily="18" charset="0"/>
                          <a:ea typeface="Cambria" panose="02040503050406030204" pitchFamily="18" charset="0"/>
                          <a:cs typeface="+mn-cs"/>
                        </a:rPr>
                        <a:t>DNBS 13</a:t>
                      </a:r>
                    </a:p>
                    <a:p>
                      <a:r>
                        <a:rPr kumimoji="0" lang="en-US" sz="2000" b="1" i="0" u="none" strike="noStrike" kern="1200" baseline="0" dirty="0" smtClean="0">
                          <a:solidFill>
                            <a:srgbClr val="FF0000"/>
                          </a:solidFill>
                          <a:latin typeface="Cambria" panose="02040503050406030204" pitchFamily="18" charset="0"/>
                          <a:ea typeface="Cambria" panose="02040503050406030204" pitchFamily="18" charset="0"/>
                          <a:cs typeface="+mn-cs"/>
                        </a:rPr>
                        <a:t>(Quarterly)</a:t>
                      </a:r>
                      <a:endParaRPr kumimoji="0" lang="en-IN" sz="20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Overseas Investment Details - To capture details of </a:t>
                      </a:r>
                      <a:r>
                        <a:rPr kumimoji="0" lang="en-US" sz="2000" b="0" i="0" u="none" strike="noStrike" kern="1200" baseline="0" dirty="0" smtClean="0">
                          <a:solidFill>
                            <a:srgbClr val="FF0000"/>
                          </a:solidFill>
                          <a:latin typeface="Cambria" panose="02040503050406030204" pitchFamily="18" charset="0"/>
                          <a:ea typeface="Cambria" panose="02040503050406030204" pitchFamily="18" charset="0"/>
                          <a:cs typeface="+mn-cs"/>
                        </a:rPr>
                        <a:t>overseas investment </a:t>
                      </a: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for all NBFCs having overseas investment.</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r>
            </a:tbl>
          </a:graphicData>
        </a:graphic>
      </p:graphicFrame>
    </p:spTree>
    <p:extLst>
      <p:ext uri="{BB962C8B-B14F-4D97-AF65-F5344CB8AC3E}">
        <p14:creationId xmlns:p14="http://schemas.microsoft.com/office/powerpoint/2010/main" val="3936424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noGrp="1"/>
          </p:cNvGraphicFramePr>
          <p:nvPr>
            <p:ph idx="1"/>
            <p:extLst>
              <p:ext uri="{D42A27DB-BD31-4B8C-83A1-F6EECF244321}">
                <p14:modId xmlns:p14="http://schemas.microsoft.com/office/powerpoint/2010/main" val="153569669"/>
              </p:ext>
            </p:extLst>
          </p:nvPr>
        </p:nvGraphicFramePr>
        <p:xfrm>
          <a:off x="107504" y="59669"/>
          <a:ext cx="8928992" cy="6372787"/>
        </p:xfrm>
        <a:graphic>
          <a:graphicData uri="http://schemas.openxmlformats.org/drawingml/2006/table">
            <a:tbl>
              <a:tblPr firstRow="1" bandRow="1">
                <a:tableStyleId>{5C22544A-7EE6-4342-B048-85BDC9FD1C3A}</a:tableStyleId>
              </a:tblPr>
              <a:tblGrid>
                <a:gridCol w="1402074"/>
                <a:gridCol w="5438686"/>
                <a:gridCol w="2088232"/>
              </a:tblGrid>
              <a:tr h="584733">
                <a:tc>
                  <a:txBody>
                    <a:bodyPr/>
                    <a:lstStyle/>
                    <a:p>
                      <a:pPr algn="ctr"/>
                      <a:r>
                        <a:rPr lang="en-US" sz="1700" dirty="0" smtClean="0">
                          <a:latin typeface="Georgia" panose="02040502050405020303" pitchFamily="18" charset="0"/>
                          <a:ea typeface="Cambria" panose="02040503050406030204" pitchFamily="18" charset="0"/>
                        </a:rPr>
                        <a:t>Form (XBRL)</a:t>
                      </a:r>
                      <a:endParaRPr lang="en-IN" sz="1700" dirty="0">
                        <a:latin typeface="Georgia" panose="02040502050405020303" pitchFamily="18" charset="0"/>
                        <a:ea typeface="Cambria" panose="02040503050406030204" pitchFamily="18" charset="0"/>
                      </a:endParaRPr>
                    </a:p>
                  </a:txBody>
                  <a:tcPr/>
                </a:tc>
                <a:tc>
                  <a:txBody>
                    <a:bodyPr/>
                    <a:lstStyle/>
                    <a:p>
                      <a:pPr algn="ctr"/>
                      <a:r>
                        <a:rPr lang="en-US" sz="1700" dirty="0" smtClean="0">
                          <a:latin typeface="Georgia" panose="02040502050405020303" pitchFamily="18" charset="0"/>
                          <a:ea typeface="Cambria" panose="02040503050406030204" pitchFamily="18" charset="0"/>
                        </a:rPr>
                        <a:t>Compliance</a:t>
                      </a:r>
                      <a:endParaRPr lang="en-IN" sz="1700" dirty="0">
                        <a:latin typeface="Georgia" panose="02040502050405020303" pitchFamily="18" charset="0"/>
                        <a:ea typeface="Cambria" panose="02040503050406030204" pitchFamily="18" charset="0"/>
                      </a:endParaRPr>
                    </a:p>
                  </a:txBody>
                  <a:tcPr/>
                </a:tc>
                <a:tc>
                  <a:txBody>
                    <a:bodyPr/>
                    <a:lstStyle/>
                    <a:p>
                      <a:pPr algn="ctr"/>
                      <a:r>
                        <a:rPr lang="en-US" sz="1700" dirty="0" smtClean="0">
                          <a:latin typeface="Georgia" panose="02040502050405020303" pitchFamily="18" charset="0"/>
                          <a:ea typeface="Cambria" panose="02040503050406030204" pitchFamily="18" charset="0"/>
                        </a:rPr>
                        <a:t>Due Date</a:t>
                      </a:r>
                      <a:endParaRPr lang="en-IN" sz="1700" dirty="0">
                        <a:latin typeface="Georgia" panose="02040502050405020303" pitchFamily="18" charset="0"/>
                        <a:ea typeface="Cambria" panose="02040503050406030204" pitchFamily="18" charset="0"/>
                      </a:endParaRPr>
                    </a:p>
                  </a:txBody>
                  <a:tcPr/>
                </a:tc>
              </a:tr>
              <a:tr h="383467">
                <a:tc gridSpan="3">
                  <a:txBody>
                    <a:bodyPr/>
                    <a:lstStyle/>
                    <a:p>
                      <a:pPr algn="ctr"/>
                      <a:r>
                        <a:rPr lang="en-US" sz="1700" b="1" dirty="0" smtClean="0">
                          <a:latin typeface="Cambria" panose="02040503050406030204" pitchFamily="18" charset="0"/>
                          <a:ea typeface="Cambria" panose="02040503050406030204" pitchFamily="18" charset="0"/>
                        </a:rPr>
                        <a:t>ASSET SIZE  100 CR AND ABOVE</a:t>
                      </a:r>
                      <a:endParaRPr lang="en-IN" sz="1700" b="1" dirty="0">
                        <a:latin typeface="Cambria" panose="02040503050406030204" pitchFamily="18" charset="0"/>
                        <a:ea typeface="Cambria" panose="02040503050406030204" pitchFamily="18" charset="0"/>
                      </a:endParaRPr>
                    </a:p>
                  </a:txBody>
                  <a:tcPr/>
                </a:tc>
                <a:tc hMerge="1">
                  <a:txBody>
                    <a:bodyPr/>
                    <a:lstStyle/>
                    <a:p>
                      <a:endParaRPr lang="en-IN"/>
                    </a:p>
                  </a:txBody>
                  <a:tcPr/>
                </a:tc>
                <a:tc hMerge="1">
                  <a:txBody>
                    <a:bodyPr/>
                    <a:lstStyle/>
                    <a:p>
                      <a:endParaRPr lang="en-IN"/>
                    </a:p>
                  </a:txBody>
                  <a:tcPr/>
                </a:tc>
              </a:tr>
              <a:tr h="478937">
                <a:tc>
                  <a:txBody>
                    <a:bodyPr/>
                    <a:lstStyle/>
                    <a:p>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DNBS 02</a:t>
                      </a:r>
                    </a:p>
                    <a:p>
                      <a:r>
                        <a:rPr kumimoji="0" lang="en-US" sz="1700" b="1" i="0" u="none" strike="noStrike" kern="1200" baseline="0" dirty="0" smtClean="0">
                          <a:solidFill>
                            <a:srgbClr val="FF0000"/>
                          </a:solidFill>
                          <a:latin typeface="Cambria" panose="02040503050406030204" pitchFamily="18" charset="0"/>
                          <a:ea typeface="Cambria" panose="02040503050406030204" pitchFamily="18" charset="0"/>
                          <a:cs typeface="+mn-cs"/>
                        </a:rPr>
                        <a:t>(Annual)</a:t>
                      </a:r>
                      <a:endParaRPr kumimoji="0" lang="en-IN" sz="17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Important Financial Parameters -  To captures details like components of </a:t>
                      </a:r>
                      <a:r>
                        <a:rPr kumimoji="0" lang="en-US" sz="1700" b="0" i="0" u="none" strike="noStrike" kern="1200" baseline="0" dirty="0" smtClean="0">
                          <a:solidFill>
                            <a:srgbClr val="FF0000"/>
                          </a:solidFill>
                          <a:latin typeface="Cambria" panose="02040503050406030204" pitchFamily="18" charset="0"/>
                          <a:ea typeface="Cambria" panose="02040503050406030204" pitchFamily="18" charset="0"/>
                          <a:cs typeface="+mn-cs"/>
                        </a:rPr>
                        <a:t>assets and liabilities </a:t>
                      </a:r>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as well as compliance with various prudential norms for non-deposit taking non-NDSI NBFCs.</a:t>
                      </a:r>
                      <a:endParaRPr kumimoji="0" lang="en-IN" sz="17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60 Days from the end of FY</a:t>
                      </a:r>
                      <a:endParaRPr kumimoji="0" lang="en-IN" sz="1700" b="0" i="0" u="none" strike="noStrike" kern="1200" baseline="0" dirty="0">
                        <a:solidFill>
                          <a:schemeClr val="bg1"/>
                        </a:solidFill>
                        <a:latin typeface="Cambria" panose="02040503050406030204" pitchFamily="18" charset="0"/>
                        <a:ea typeface="Cambria" panose="02040503050406030204" pitchFamily="18" charset="0"/>
                        <a:cs typeface="+mn-cs"/>
                      </a:endParaRPr>
                    </a:p>
                  </a:txBody>
                  <a:tcPr/>
                </a:tc>
              </a:tr>
              <a:tr h="835333">
                <a:tc>
                  <a:txBody>
                    <a:bodyPr/>
                    <a:lstStyle/>
                    <a:p>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DNBS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baseline="0" dirty="0" smtClean="0">
                          <a:solidFill>
                            <a:srgbClr val="FF0000"/>
                          </a:solidFill>
                          <a:latin typeface="Cambria" panose="02040503050406030204" pitchFamily="18" charset="0"/>
                          <a:ea typeface="Cambria" panose="02040503050406030204" pitchFamily="18" charset="0"/>
                          <a:cs typeface="+mn-cs"/>
                        </a:rPr>
                        <a:t>(Annual)</a:t>
                      </a:r>
                      <a:endParaRPr kumimoji="0" lang="en-IN" sz="1700" b="1" i="0" u="none" strike="noStrike" kern="1200" baseline="0" dirty="0" smtClean="0">
                        <a:solidFill>
                          <a:srgbClr val="FF0000"/>
                        </a:solidFill>
                        <a:latin typeface="Cambria" panose="02040503050406030204" pitchFamily="18" charset="0"/>
                        <a:ea typeface="Cambria" panose="02040503050406030204" pitchFamily="18" charset="0"/>
                        <a:cs typeface="+mn-cs"/>
                      </a:endParaRPr>
                    </a:p>
                    <a:p>
                      <a:endParaRPr kumimoji="0" lang="en-IN" sz="1700" b="1" i="0" u="none" strike="noStrike" kern="1200" baseline="0" dirty="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Statutory </a:t>
                      </a:r>
                      <a:r>
                        <a:rPr kumimoji="0" lang="en-US" sz="1700" b="0" i="0" u="none" strike="noStrike" kern="1200" baseline="0" dirty="0" smtClean="0">
                          <a:solidFill>
                            <a:srgbClr val="FF0000"/>
                          </a:solidFill>
                          <a:latin typeface="Cambria" panose="02040503050406030204" pitchFamily="18" charset="0"/>
                          <a:ea typeface="Cambria" panose="02040503050406030204" pitchFamily="18" charset="0"/>
                          <a:cs typeface="+mn-cs"/>
                        </a:rPr>
                        <a:t>Auditor Certificate </a:t>
                      </a:r>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 To ensure continued regulatory </a:t>
                      </a:r>
                      <a:r>
                        <a:rPr kumimoji="0" lang="en-US" sz="1700" b="0" i="0" u="none" strike="noStrike" kern="1200" baseline="0" dirty="0" smtClean="0">
                          <a:solidFill>
                            <a:srgbClr val="FF0000"/>
                          </a:solidFill>
                          <a:latin typeface="Cambria" panose="02040503050406030204" pitchFamily="18" charset="0"/>
                          <a:ea typeface="Cambria" panose="02040503050406030204" pitchFamily="18" charset="0"/>
                          <a:cs typeface="+mn-cs"/>
                        </a:rPr>
                        <a:t>compliance</a:t>
                      </a:r>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 for all NBFCs.</a:t>
                      </a:r>
                      <a:endParaRPr kumimoji="0" lang="en-IN" sz="17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1 month from the date of </a:t>
                      </a:r>
                      <a:r>
                        <a:rPr kumimoji="0" lang="en-US" sz="1700" b="0" i="0" u="none" strike="noStrike" kern="1200" baseline="0" dirty="0" err="1" smtClean="0">
                          <a:solidFill>
                            <a:schemeClr val="bg1"/>
                          </a:solidFill>
                          <a:latin typeface="Cambria" panose="02040503050406030204" pitchFamily="18" charset="0"/>
                          <a:ea typeface="Cambria" panose="02040503050406030204" pitchFamily="18" charset="0"/>
                          <a:cs typeface="+mn-cs"/>
                        </a:rPr>
                        <a:t>finalisation</a:t>
                      </a: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 of </a:t>
                      </a: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BS.</a:t>
                      </a: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 </a:t>
                      </a: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Not </a:t>
                      </a: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later than 31st Dec.</a:t>
                      </a:r>
                    </a:p>
                  </a:txBody>
                  <a:tcPr/>
                </a:tc>
              </a:tr>
              <a:tr h="478937">
                <a:tc>
                  <a:txBody>
                    <a:bodyPr/>
                    <a:lstStyle/>
                    <a:p>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DNBS 13</a:t>
                      </a:r>
                    </a:p>
                    <a:p>
                      <a:r>
                        <a:rPr kumimoji="0" lang="en-US" sz="1700" b="1" i="0" u="none" strike="noStrike" kern="1200" baseline="0" dirty="0" smtClean="0">
                          <a:solidFill>
                            <a:srgbClr val="FF0000"/>
                          </a:solidFill>
                          <a:latin typeface="Cambria" panose="02040503050406030204" pitchFamily="18" charset="0"/>
                          <a:ea typeface="Cambria" panose="02040503050406030204" pitchFamily="18" charset="0"/>
                          <a:cs typeface="+mn-cs"/>
                        </a:rPr>
                        <a:t>(Quarterly)</a:t>
                      </a:r>
                      <a:endParaRPr kumimoji="0" lang="en-IN" sz="17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Overseas </a:t>
                      </a:r>
                      <a:r>
                        <a:rPr kumimoji="0" lang="en-US" sz="1700" b="0" i="0" u="none" strike="noStrike" kern="1200" baseline="0" dirty="0" smtClean="0">
                          <a:solidFill>
                            <a:srgbClr val="FF0000"/>
                          </a:solidFill>
                          <a:latin typeface="Cambria" panose="02040503050406030204" pitchFamily="18" charset="0"/>
                          <a:ea typeface="Cambria" panose="02040503050406030204" pitchFamily="18" charset="0"/>
                          <a:cs typeface="+mn-cs"/>
                        </a:rPr>
                        <a:t>Investment Details </a:t>
                      </a:r>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 To capture details of overseas investment for all NBFCs having overseas investment.</a:t>
                      </a:r>
                      <a:endParaRPr kumimoji="0" lang="en-IN" sz="17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15 Days from the end of each quarter</a:t>
                      </a:r>
                      <a:endParaRPr kumimoji="0" lang="en-IN" sz="1700" b="0" i="0" u="none" strike="noStrike" kern="1200" baseline="0" dirty="0" smtClean="0">
                        <a:solidFill>
                          <a:schemeClr val="bg1"/>
                        </a:solidFill>
                        <a:latin typeface="Cambria" panose="02040503050406030204" pitchFamily="18" charset="0"/>
                        <a:ea typeface="Cambria" panose="02040503050406030204" pitchFamily="18" charset="0"/>
                        <a:cs typeface="+mn-cs"/>
                      </a:endParaRPr>
                    </a:p>
                  </a:txBody>
                  <a:tcPr/>
                </a:tc>
              </a:tr>
              <a:tr h="478937">
                <a:tc>
                  <a:txBody>
                    <a:bodyPr/>
                    <a:lstStyle/>
                    <a:p>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DNBS </a:t>
                      </a:r>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04A</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baseline="0" dirty="0" smtClean="0">
                          <a:solidFill>
                            <a:srgbClr val="FF0000"/>
                          </a:solidFill>
                          <a:latin typeface="Cambria" panose="02040503050406030204" pitchFamily="18" charset="0"/>
                          <a:ea typeface="Cambria" panose="02040503050406030204" pitchFamily="18" charset="0"/>
                          <a:cs typeface="+mn-cs"/>
                        </a:rPr>
                        <a:t>(Quarterly)</a:t>
                      </a:r>
                      <a:endParaRPr kumimoji="0" lang="en-IN" sz="1700" b="1" i="0" u="none" strike="noStrike" kern="1200" baseline="0" dirty="0" smtClean="0">
                        <a:solidFill>
                          <a:srgbClr val="FF0000"/>
                        </a:solidFill>
                        <a:latin typeface="Cambria" panose="02040503050406030204" pitchFamily="18" charset="0"/>
                        <a:ea typeface="Cambria" panose="02040503050406030204" pitchFamily="18" charset="0"/>
                        <a:cs typeface="+mn-cs"/>
                      </a:endParaRPr>
                    </a:p>
                    <a:p>
                      <a:endParaRPr kumimoji="0" lang="en-IN" sz="1700" b="1" i="0" u="none" strike="noStrike" kern="1200" baseline="0" dirty="0">
                        <a:solidFill>
                          <a:schemeClr val="dk1"/>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baseline="0" dirty="0" smtClean="0">
                          <a:solidFill>
                            <a:schemeClr val="dk1"/>
                          </a:solidFill>
                          <a:latin typeface="Cambria" panose="02040503050406030204" pitchFamily="18" charset="0"/>
                          <a:ea typeface="Cambria" panose="02040503050406030204" pitchFamily="18" charset="0"/>
                          <a:cs typeface="+mn-cs"/>
                        </a:rPr>
                        <a:t>Short Term Dynamic Liquidity - </a:t>
                      </a: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To capture the details of mismatch in </a:t>
                      </a:r>
                      <a:r>
                        <a:rPr kumimoji="0" lang="en-US" sz="1700" b="0" i="0" kern="1200" dirty="0" smtClean="0">
                          <a:solidFill>
                            <a:srgbClr val="FF0000"/>
                          </a:solidFill>
                          <a:effectLst/>
                          <a:latin typeface="Cambria" panose="02040503050406030204" pitchFamily="18" charset="0"/>
                          <a:ea typeface="Cambria" panose="02040503050406030204" pitchFamily="18" charset="0"/>
                          <a:cs typeface="+mn-cs"/>
                        </a:rPr>
                        <a:t>projected future cash inflows and outflows </a:t>
                      </a: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based on the </a:t>
                      </a: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business </a:t>
                      </a: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projections.</a:t>
                      </a:r>
                      <a:endParaRPr kumimoji="0" lang="en-IN" sz="17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baseline="0" dirty="0" smtClean="0">
                          <a:solidFill>
                            <a:schemeClr val="bg1"/>
                          </a:solidFill>
                          <a:latin typeface="Cambria" panose="02040503050406030204" pitchFamily="18" charset="0"/>
                          <a:ea typeface="Cambria" panose="02040503050406030204" pitchFamily="18" charset="0"/>
                          <a:cs typeface="+mn-cs"/>
                        </a:rPr>
                        <a:t>15 Days from the end of each quarter</a:t>
                      </a:r>
                      <a:endParaRPr kumimoji="0" lang="en-IN" sz="1700" b="0" i="0" u="none" strike="noStrike" kern="1200" baseline="0" dirty="0" smtClean="0">
                        <a:solidFill>
                          <a:schemeClr val="bg1"/>
                        </a:solidFill>
                        <a:latin typeface="Cambria" panose="02040503050406030204" pitchFamily="18" charset="0"/>
                        <a:ea typeface="Cambria" panose="02040503050406030204" pitchFamily="18" charset="0"/>
                        <a:cs typeface="+mn-cs"/>
                      </a:endParaRPr>
                    </a:p>
                  </a:txBody>
                  <a:tcPr/>
                </a:tc>
              </a:tr>
              <a:tr h="478937">
                <a:tc>
                  <a:txBody>
                    <a:bodyPr/>
                    <a:lstStyle/>
                    <a:p>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DNBS </a:t>
                      </a:r>
                      <a:r>
                        <a:rPr kumimoji="0" lang="en-US" sz="1700" b="1" i="0" u="none" strike="noStrike" kern="1200" baseline="0" dirty="0" smtClean="0">
                          <a:solidFill>
                            <a:schemeClr val="dk1"/>
                          </a:solidFill>
                          <a:latin typeface="Cambria" panose="02040503050406030204" pitchFamily="18" charset="0"/>
                          <a:ea typeface="Cambria" panose="02040503050406030204" pitchFamily="18" charset="0"/>
                          <a:cs typeface="+mn-cs"/>
                        </a:rPr>
                        <a:t>04B</a:t>
                      </a:r>
                    </a:p>
                    <a:p>
                      <a:r>
                        <a:rPr kumimoji="0" lang="en-US" sz="1700" b="1" i="0" u="none" strike="noStrike" kern="1200" baseline="0" dirty="0" smtClean="0">
                          <a:solidFill>
                            <a:srgbClr val="FF0000"/>
                          </a:solidFill>
                          <a:latin typeface="Cambria" panose="02040503050406030204" pitchFamily="18" charset="0"/>
                          <a:ea typeface="Cambria" panose="02040503050406030204" pitchFamily="18" charset="0"/>
                          <a:cs typeface="+mn-cs"/>
                        </a:rPr>
                        <a:t>(Monthly)</a:t>
                      </a:r>
                      <a:endParaRPr kumimoji="0" lang="en-IN" sz="17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Structural Liquidity &amp; Interest Rate Sensitivity - To capture (</a:t>
                      </a:r>
                      <a:r>
                        <a:rPr kumimoji="0" lang="en-US" sz="1700" b="0" i="0" kern="1200" dirty="0" err="1" smtClean="0">
                          <a:solidFill>
                            <a:schemeClr val="dk1"/>
                          </a:solidFill>
                          <a:effectLst/>
                          <a:latin typeface="Cambria" panose="02040503050406030204" pitchFamily="18" charset="0"/>
                          <a:ea typeface="Cambria" panose="02040503050406030204" pitchFamily="18" charset="0"/>
                          <a:cs typeface="+mn-cs"/>
                        </a:rPr>
                        <a:t>i</a:t>
                      </a: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 The details of mismatch in </a:t>
                      </a:r>
                      <a:r>
                        <a:rPr kumimoji="0" lang="en-US" sz="1700" b="0" i="0" kern="1200" dirty="0" smtClean="0">
                          <a:solidFill>
                            <a:srgbClr val="FF0000"/>
                          </a:solidFill>
                          <a:effectLst/>
                          <a:latin typeface="Cambria" panose="02040503050406030204" pitchFamily="18" charset="0"/>
                          <a:ea typeface="Cambria" panose="02040503050406030204" pitchFamily="18" charset="0"/>
                          <a:cs typeface="+mn-cs"/>
                        </a:rPr>
                        <a:t>projected future cash inflows and outflows based on the maturity pattern</a:t>
                      </a:r>
                      <a:r>
                        <a:rPr kumimoji="0" lang="en-US" sz="1700" b="0" i="0" kern="1200" dirty="0" smtClean="0">
                          <a:solidFill>
                            <a:schemeClr val="dk1"/>
                          </a:solidFill>
                          <a:effectLst/>
                          <a:latin typeface="Cambria" panose="02040503050406030204" pitchFamily="18" charset="0"/>
                          <a:ea typeface="Cambria" panose="02040503050406030204" pitchFamily="18" charset="0"/>
                          <a:cs typeface="+mn-cs"/>
                        </a:rPr>
                        <a:t> of assets and liabilities at the end of the reporting period for NBFCs-NDSI; (ii) The details of </a:t>
                      </a:r>
                      <a:r>
                        <a:rPr kumimoji="0" lang="en-US" sz="1700" b="0" i="0" kern="1200" dirty="0" smtClean="0">
                          <a:solidFill>
                            <a:srgbClr val="FF0000"/>
                          </a:solidFill>
                          <a:effectLst/>
                          <a:latin typeface="Cambria" panose="02040503050406030204" pitchFamily="18" charset="0"/>
                          <a:ea typeface="Cambria" panose="02040503050406030204" pitchFamily="18" charset="0"/>
                          <a:cs typeface="+mn-cs"/>
                        </a:rPr>
                        <a:t>interest rate risk.</a:t>
                      </a:r>
                      <a:endParaRPr kumimoji="0" lang="en-IN" sz="1700" b="0" i="0" u="none" strike="noStrike" kern="1200" baseline="0" dirty="0" smtClean="0">
                        <a:solidFill>
                          <a:srgbClr val="FF0000"/>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700" b="0" i="0" kern="1200" dirty="0" smtClean="0">
                          <a:solidFill>
                            <a:schemeClr val="bg1"/>
                          </a:solidFill>
                          <a:effectLst/>
                          <a:latin typeface="Cambria" panose="02040503050406030204" pitchFamily="18" charset="0"/>
                          <a:ea typeface="Cambria" panose="02040503050406030204" pitchFamily="18" charset="0"/>
                          <a:cs typeface="+mn-cs"/>
                        </a:rPr>
                        <a:t>10 Days from the end of each</a:t>
                      </a:r>
                      <a:r>
                        <a:rPr kumimoji="0" lang="en-US" sz="1700" b="0" i="0" kern="1200" baseline="0" dirty="0" smtClean="0">
                          <a:solidFill>
                            <a:schemeClr val="bg1"/>
                          </a:solidFill>
                          <a:effectLst/>
                          <a:latin typeface="Cambria" panose="02040503050406030204" pitchFamily="18" charset="0"/>
                          <a:ea typeface="Cambria" panose="02040503050406030204" pitchFamily="18" charset="0"/>
                          <a:cs typeface="+mn-cs"/>
                        </a:rPr>
                        <a:t> </a:t>
                      </a:r>
                      <a:r>
                        <a:rPr kumimoji="0" lang="en-US" sz="1700" b="0" i="0" kern="1200" dirty="0" smtClean="0">
                          <a:solidFill>
                            <a:schemeClr val="bg1"/>
                          </a:solidFill>
                          <a:effectLst/>
                          <a:latin typeface="Cambria" panose="02040503050406030204" pitchFamily="18" charset="0"/>
                          <a:ea typeface="Cambria" panose="02040503050406030204" pitchFamily="18" charset="0"/>
                          <a:cs typeface="+mn-cs"/>
                        </a:rPr>
                        <a:t>month</a:t>
                      </a:r>
                      <a:endParaRPr lang="en-IN" sz="1700" b="0" dirty="0" smtClean="0">
                        <a:solidFill>
                          <a:schemeClr val="bg1"/>
                        </a:solidFill>
                        <a:latin typeface="Cambria" panose="02040503050406030204" pitchFamily="18" charset="0"/>
                        <a:ea typeface="Cambria" panose="02040503050406030204" pitchFamily="18" charset="0"/>
                      </a:endParaRPr>
                    </a:p>
                  </a:txBody>
                  <a:tcPr/>
                </a:tc>
              </a:tr>
            </a:tbl>
          </a:graphicData>
        </a:graphic>
      </p:graphicFrame>
    </p:spTree>
    <p:extLst>
      <p:ext uri="{BB962C8B-B14F-4D97-AF65-F5344CB8AC3E}">
        <p14:creationId xmlns:p14="http://schemas.microsoft.com/office/powerpoint/2010/main" val="2499179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p:cNvGraphicFramePr>
            <a:graphicFrameLocks noGrp="1"/>
          </p:cNvGraphicFramePr>
          <p:nvPr>
            <p:ph idx="1"/>
            <p:extLst>
              <p:ext uri="{D42A27DB-BD31-4B8C-83A1-F6EECF244321}">
                <p14:modId xmlns:p14="http://schemas.microsoft.com/office/powerpoint/2010/main" val="337744854"/>
              </p:ext>
            </p:extLst>
          </p:nvPr>
        </p:nvGraphicFramePr>
        <p:xfrm>
          <a:off x="251520" y="404664"/>
          <a:ext cx="8665220" cy="5976666"/>
        </p:xfrm>
        <a:graphic>
          <a:graphicData uri="http://schemas.openxmlformats.org/drawingml/2006/table">
            <a:tbl>
              <a:tblPr firstRow="1" bandRow="1">
                <a:tableStyleId>{5C22544A-7EE6-4342-B048-85BDC9FD1C3A}</a:tableStyleId>
              </a:tblPr>
              <a:tblGrid>
                <a:gridCol w="1476982"/>
                <a:gridCol w="4937393"/>
                <a:gridCol w="2250845"/>
              </a:tblGrid>
              <a:tr h="719510">
                <a:tc>
                  <a:txBody>
                    <a:bodyPr/>
                    <a:lstStyle/>
                    <a:p>
                      <a:pPr algn="ctr"/>
                      <a:r>
                        <a:rPr lang="en-US" sz="1800" dirty="0" smtClean="0">
                          <a:latin typeface="Georgia" panose="02040502050405020303" pitchFamily="18" charset="0"/>
                          <a:ea typeface="Cambria" panose="02040503050406030204" pitchFamily="18" charset="0"/>
                        </a:rPr>
                        <a:t>Form (XBRL)</a:t>
                      </a:r>
                      <a:endParaRPr lang="en-IN" sz="1800" dirty="0">
                        <a:latin typeface="Georgia" panose="02040502050405020303" pitchFamily="18" charset="0"/>
                        <a:ea typeface="Cambria" panose="02040503050406030204" pitchFamily="18" charset="0"/>
                      </a:endParaRPr>
                    </a:p>
                  </a:txBody>
                  <a:tcPr/>
                </a:tc>
                <a:tc>
                  <a:txBody>
                    <a:bodyPr/>
                    <a:lstStyle/>
                    <a:p>
                      <a:pPr algn="ctr"/>
                      <a:r>
                        <a:rPr lang="en-US" sz="1800" dirty="0" smtClean="0">
                          <a:latin typeface="Georgia" panose="02040502050405020303" pitchFamily="18" charset="0"/>
                          <a:ea typeface="Cambria" panose="02040503050406030204" pitchFamily="18" charset="0"/>
                        </a:rPr>
                        <a:t>Compliance</a:t>
                      </a:r>
                      <a:endParaRPr lang="en-IN" sz="1800" dirty="0">
                        <a:latin typeface="Georgia" panose="02040502050405020303" pitchFamily="18" charset="0"/>
                        <a:ea typeface="Cambria" panose="02040503050406030204" pitchFamily="18" charset="0"/>
                      </a:endParaRPr>
                    </a:p>
                  </a:txBody>
                  <a:tcPr/>
                </a:tc>
                <a:tc>
                  <a:txBody>
                    <a:bodyPr/>
                    <a:lstStyle/>
                    <a:p>
                      <a:pPr algn="ctr"/>
                      <a:r>
                        <a:rPr lang="en-US" sz="1800" dirty="0" smtClean="0">
                          <a:latin typeface="Georgia" panose="02040502050405020303" pitchFamily="18" charset="0"/>
                          <a:ea typeface="Cambria" panose="02040503050406030204" pitchFamily="18" charset="0"/>
                        </a:rPr>
                        <a:t>Due Date</a:t>
                      </a:r>
                      <a:endParaRPr lang="en-IN" sz="1800" dirty="0">
                        <a:latin typeface="Georgia" panose="02040502050405020303" pitchFamily="18" charset="0"/>
                        <a:ea typeface="Cambria" panose="02040503050406030204" pitchFamily="18" charset="0"/>
                      </a:endParaRPr>
                    </a:p>
                  </a:txBody>
                  <a:tcPr/>
                </a:tc>
              </a:tr>
              <a:tr h="544366">
                <a:tc gridSpan="3">
                  <a:txBody>
                    <a:bodyPr/>
                    <a:lstStyle/>
                    <a:p>
                      <a:pPr algn="ctr"/>
                      <a:r>
                        <a:rPr lang="en-US" sz="1800" b="1" dirty="0" smtClean="0">
                          <a:latin typeface="Cambria" panose="02040503050406030204" pitchFamily="18" charset="0"/>
                          <a:ea typeface="Cambria" panose="02040503050406030204" pitchFamily="18" charset="0"/>
                        </a:rPr>
                        <a:t>ASSET SIZE  500 CR AND ABOVE (SYSTEMATICALLY</a:t>
                      </a:r>
                      <a:r>
                        <a:rPr lang="en-US" sz="1800" b="1" baseline="0" dirty="0" smtClean="0">
                          <a:latin typeface="Cambria" panose="02040503050406030204" pitchFamily="18" charset="0"/>
                          <a:ea typeface="Cambria" panose="02040503050406030204" pitchFamily="18" charset="0"/>
                        </a:rPr>
                        <a:t> IMPORTANT – SI)</a:t>
                      </a:r>
                      <a:endParaRPr lang="en-IN" sz="1800" b="1" dirty="0">
                        <a:latin typeface="Cambria" panose="02040503050406030204" pitchFamily="18" charset="0"/>
                        <a:ea typeface="Cambria" panose="02040503050406030204" pitchFamily="18" charset="0"/>
                      </a:endParaRPr>
                    </a:p>
                  </a:txBody>
                  <a:tcPr/>
                </a:tc>
                <a:tc hMerge="1">
                  <a:txBody>
                    <a:bodyPr/>
                    <a:lstStyle/>
                    <a:p>
                      <a:endParaRPr lang="en-IN"/>
                    </a:p>
                  </a:txBody>
                  <a:tcPr/>
                </a:tc>
                <a:tc hMerge="1">
                  <a:txBody>
                    <a:bodyPr/>
                    <a:lstStyle/>
                    <a:p>
                      <a:endParaRPr lang="en-IN"/>
                    </a:p>
                  </a:txBody>
                  <a:tcPr/>
                </a:tc>
              </a:tr>
              <a:tr h="1331093">
                <a:tc>
                  <a:txBody>
                    <a:bodyPr/>
                    <a:lstStyle/>
                    <a:p>
                      <a:r>
                        <a:rPr kumimoji="0" lang="en-US" sz="1800" b="1" i="0" u="none" strike="noStrike" kern="1200" baseline="0" dirty="0" smtClean="0">
                          <a:solidFill>
                            <a:schemeClr val="dk1"/>
                          </a:solidFill>
                          <a:latin typeface="Cambria" panose="02040503050406030204" pitchFamily="18" charset="0"/>
                          <a:ea typeface="Cambria" panose="02040503050406030204" pitchFamily="18" charset="0"/>
                          <a:cs typeface="+mn-cs"/>
                        </a:rPr>
                        <a:t>DNBS 01</a:t>
                      </a:r>
                    </a:p>
                    <a:p>
                      <a:r>
                        <a:rPr kumimoji="0" lang="en-US" sz="1800" b="1" i="0" u="none" strike="noStrike" kern="1200" baseline="0" dirty="0" smtClean="0">
                          <a:solidFill>
                            <a:srgbClr val="FF0000"/>
                          </a:solidFill>
                          <a:latin typeface="Cambria" panose="02040503050406030204" pitchFamily="18" charset="0"/>
                          <a:ea typeface="Cambria" panose="02040503050406030204" pitchFamily="18" charset="0"/>
                          <a:cs typeface="+mn-cs"/>
                        </a:rPr>
                        <a:t>(Quarterly)</a:t>
                      </a:r>
                      <a:endParaRPr kumimoji="0" lang="en-IN" sz="18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Important Financial Parameters -  The return captures financial details, viz. </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components of Assets and Liabilities,</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Profit and Loss account, Exposure to sensitive sectors etc.</a:t>
                      </a:r>
                      <a:endPar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p>
                  </a:txBody>
                  <a:tcPr/>
                </a:tc>
              </a:tr>
              <a:tr h="1331093">
                <a:tc>
                  <a:txBody>
                    <a:bodyPr/>
                    <a:lstStyle/>
                    <a:p>
                      <a:r>
                        <a:rPr kumimoji="0" lang="en-US" sz="1800" b="1" i="0" u="none" strike="noStrike" kern="1200" baseline="0" dirty="0" smtClean="0">
                          <a:solidFill>
                            <a:schemeClr val="dk1"/>
                          </a:solidFill>
                          <a:latin typeface="Cambria" panose="02040503050406030204" pitchFamily="18" charset="0"/>
                          <a:ea typeface="Cambria" panose="02040503050406030204" pitchFamily="18" charset="0"/>
                          <a:cs typeface="+mn-cs"/>
                        </a:rPr>
                        <a:t>DNBS 03</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baseline="0" dirty="0" smtClean="0">
                          <a:solidFill>
                            <a:srgbClr val="FF0000"/>
                          </a:solidFill>
                          <a:latin typeface="Cambria" panose="02040503050406030204" pitchFamily="18" charset="0"/>
                          <a:ea typeface="Cambria" panose="02040503050406030204" pitchFamily="18" charset="0"/>
                          <a:cs typeface="+mn-cs"/>
                        </a:rPr>
                        <a:t>(Quarterly)</a:t>
                      </a:r>
                      <a:endParaRPr kumimoji="0" lang="en-IN" sz="1800" b="1" i="0" u="none" strike="noStrike" kern="1200" baseline="0" dirty="0" smtClean="0">
                        <a:solidFill>
                          <a:srgbClr val="FF0000"/>
                        </a:solidFill>
                        <a:latin typeface="Cambria" panose="02040503050406030204" pitchFamily="18" charset="0"/>
                        <a:ea typeface="Cambria" panose="02040503050406030204" pitchFamily="18" charset="0"/>
                        <a:cs typeface="+mn-cs"/>
                      </a:endParaRPr>
                    </a:p>
                    <a:p>
                      <a:endParaRPr kumimoji="0" lang="en-IN" sz="1800" b="1" i="0" u="none" strike="noStrike" kern="1200" baseline="0" dirty="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Important Prudential Parameters - The return captures compliance with various </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prudential norms,</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e.g. Capital Adequacy, Asset Classification, Provisioning, NOF etc.</a:t>
                      </a:r>
                      <a:endPar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p>
                  </a:txBody>
                  <a:tcPr/>
                </a:tc>
              </a:tr>
              <a:tr h="1025302">
                <a:tc>
                  <a:txBody>
                    <a:bodyPr/>
                    <a:lstStyle/>
                    <a:p>
                      <a:r>
                        <a:rPr kumimoji="0" lang="en-US" sz="1800" b="1" i="0" u="none" strike="noStrike" kern="1200" baseline="0" dirty="0" smtClean="0">
                          <a:solidFill>
                            <a:schemeClr val="dk1"/>
                          </a:solidFill>
                          <a:latin typeface="Cambria" panose="02040503050406030204" pitchFamily="18" charset="0"/>
                          <a:ea typeface="Cambria" panose="02040503050406030204" pitchFamily="18" charset="0"/>
                          <a:cs typeface="+mn-cs"/>
                        </a:rPr>
                        <a:t>DNBS 08 </a:t>
                      </a:r>
                      <a:r>
                        <a:rPr kumimoji="0" lang="en-US" sz="1800" b="1" i="0" u="none" strike="noStrike" kern="1200" baseline="0" dirty="0" smtClean="0">
                          <a:solidFill>
                            <a:srgbClr val="FF0000"/>
                          </a:solidFill>
                          <a:latin typeface="Cambria" panose="02040503050406030204" pitchFamily="18" charset="0"/>
                          <a:ea typeface="Cambria" panose="02040503050406030204" pitchFamily="18" charset="0"/>
                          <a:cs typeface="+mn-cs"/>
                        </a:rPr>
                        <a:t>(Monthly)</a:t>
                      </a:r>
                      <a:endParaRPr kumimoji="0" lang="en-IN" sz="18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algn="just"/>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CRILC Main Return - To capture credit information on aggregate </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exposure of ₹5 </a:t>
                      </a:r>
                      <a:r>
                        <a:rPr kumimoji="0" lang="en-US" sz="1800" b="0" i="0" u="none" strike="noStrike" kern="1200" baseline="0" dirty="0" err="1" smtClean="0">
                          <a:solidFill>
                            <a:srgbClr val="FF0000"/>
                          </a:solidFill>
                          <a:latin typeface="Cambria" panose="02040503050406030204" pitchFamily="18" charset="0"/>
                          <a:ea typeface="Cambria" panose="02040503050406030204" pitchFamily="18" charset="0"/>
                          <a:cs typeface="+mn-cs"/>
                        </a:rPr>
                        <a:t>Crore</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and above to a single borrower.</a:t>
                      </a:r>
                      <a:endPar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endPar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r>
              <a:tr h="1025302">
                <a:tc>
                  <a:txBody>
                    <a:bodyPr/>
                    <a:lstStyle/>
                    <a:p>
                      <a:r>
                        <a:rPr kumimoji="0" lang="en-US" sz="1800" b="1" i="0" u="none" strike="noStrike" kern="1200" baseline="0" dirty="0" smtClean="0">
                          <a:solidFill>
                            <a:schemeClr val="dk1"/>
                          </a:solidFill>
                          <a:latin typeface="Cambria" panose="02040503050406030204" pitchFamily="18" charset="0"/>
                          <a:ea typeface="Cambria" panose="02040503050406030204" pitchFamily="18" charset="0"/>
                          <a:cs typeface="+mn-cs"/>
                        </a:rPr>
                        <a:t>DNBS 09</a:t>
                      </a:r>
                    </a:p>
                    <a:p>
                      <a:r>
                        <a:rPr kumimoji="0" lang="en-US" sz="1800" b="1" i="0" u="none" strike="noStrike" kern="1200" baseline="0" dirty="0" smtClean="0">
                          <a:solidFill>
                            <a:srgbClr val="FF0000"/>
                          </a:solidFill>
                          <a:latin typeface="Cambria" panose="02040503050406030204" pitchFamily="18" charset="0"/>
                          <a:ea typeface="Cambria" panose="02040503050406030204" pitchFamily="18" charset="0"/>
                          <a:cs typeface="+mn-cs"/>
                        </a:rPr>
                        <a:t>(Weekly)</a:t>
                      </a:r>
                      <a:endParaRPr kumimoji="0" lang="en-IN" sz="1800" b="1" i="0" u="none" strike="noStrike" kern="1200" baseline="0" dirty="0">
                        <a:solidFill>
                          <a:srgbClr val="FF0000"/>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IN" sz="1800" b="0" i="0" kern="1200" dirty="0" smtClean="0">
                          <a:solidFill>
                            <a:schemeClr val="dk1"/>
                          </a:solidFill>
                          <a:effectLst/>
                          <a:latin typeface="+mn-lt"/>
                          <a:ea typeface="+mn-ea"/>
                          <a:cs typeface="+mn-cs"/>
                        </a:rPr>
                        <a:t>CRILC RDB - To capture</a:t>
                      </a:r>
                      <a:r>
                        <a:rPr kumimoji="0" lang="en-IN" sz="1800" b="0" i="0" kern="1200" baseline="0" dirty="0" smtClean="0">
                          <a:solidFill>
                            <a:schemeClr val="dk1"/>
                          </a:solidFill>
                          <a:effectLst/>
                          <a:latin typeface="+mn-lt"/>
                          <a:ea typeface="+mn-ea"/>
                          <a:cs typeface="+mn-cs"/>
                        </a:rPr>
                        <a:t> details of </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aggregate </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exposure of ₹5 </a:t>
                      </a:r>
                      <a:r>
                        <a:rPr kumimoji="0" lang="en-US" sz="1800" b="0" i="0" u="none" strike="noStrike" kern="1200" baseline="0" dirty="0" err="1" smtClean="0">
                          <a:solidFill>
                            <a:srgbClr val="FF0000"/>
                          </a:solidFill>
                          <a:latin typeface="Cambria" panose="02040503050406030204" pitchFamily="18" charset="0"/>
                          <a:ea typeface="Cambria" panose="02040503050406030204" pitchFamily="18" charset="0"/>
                          <a:cs typeface="+mn-cs"/>
                        </a:rPr>
                        <a:t>Crore</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and above to a single borrower reported in </a:t>
                      </a:r>
                      <a:r>
                        <a:rPr kumimoji="0" lang="en-US" sz="1800" b="0" i="0" u="none" strike="noStrike" kern="1200" baseline="0" dirty="0" smtClean="0">
                          <a:solidFill>
                            <a:srgbClr val="FF0000"/>
                          </a:solidFill>
                          <a:latin typeface="Cambria" panose="02040503050406030204" pitchFamily="18" charset="0"/>
                          <a:ea typeface="Cambria" panose="02040503050406030204" pitchFamily="18" charset="0"/>
                          <a:cs typeface="+mn-cs"/>
                        </a:rPr>
                        <a:t>default</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for the week</a:t>
                      </a:r>
                      <a:endPar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As and when the default occurs</a:t>
                      </a:r>
                      <a:endPar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tc>
              </a:tr>
            </a:tbl>
          </a:graphicData>
        </a:graphic>
      </p:graphicFrame>
    </p:spTree>
    <p:extLst>
      <p:ext uri="{BB962C8B-B14F-4D97-AF65-F5344CB8AC3E}">
        <p14:creationId xmlns:p14="http://schemas.microsoft.com/office/powerpoint/2010/main" val="31476887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98196173"/>
              </p:ext>
            </p:extLst>
          </p:nvPr>
        </p:nvGraphicFramePr>
        <p:xfrm>
          <a:off x="395536" y="332656"/>
          <a:ext cx="8424936" cy="6336704"/>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xmlns="" val="20001"/>
                    </a:ext>
                  </a:extLst>
                </a:gridCol>
                <a:gridCol w="2016224">
                  <a:extLst>
                    <a:ext uri="{9D8B030D-6E8A-4147-A177-3AD203B41FA5}">
                      <a16:colId xmlns:a16="http://schemas.microsoft.com/office/drawing/2014/main" xmlns="" val="20002"/>
                    </a:ext>
                  </a:extLst>
                </a:gridCol>
                <a:gridCol w="3096344">
                  <a:extLst>
                    <a:ext uri="{9D8B030D-6E8A-4147-A177-3AD203B41FA5}">
                      <a16:colId xmlns:a16="http://schemas.microsoft.com/office/drawing/2014/main" xmlns="" val="20003"/>
                    </a:ext>
                  </a:extLst>
                </a:gridCol>
                <a:gridCol w="1728192">
                  <a:extLst>
                    <a:ext uri="{9D8B030D-6E8A-4147-A177-3AD203B41FA5}">
                      <a16:colId xmlns:a16="http://schemas.microsoft.com/office/drawing/2014/main" xmlns="" val="20004"/>
                    </a:ext>
                  </a:extLst>
                </a:gridCol>
              </a:tblGrid>
              <a:tr h="647099">
                <a:tc gridSpan="4">
                  <a:txBody>
                    <a:bodyPr/>
                    <a:lstStyle/>
                    <a:p>
                      <a:pPr algn="ctr"/>
                      <a:r>
                        <a:rPr lang="en-US" sz="2000" dirty="0" smtClean="0">
                          <a:latin typeface="Georgia" panose="02040502050405020303" pitchFamily="18" charset="0"/>
                          <a:ea typeface="Cambria" panose="02040503050406030204" pitchFamily="18" charset="0"/>
                        </a:rPr>
                        <a:t>RETURNS</a:t>
                      </a:r>
                      <a:r>
                        <a:rPr lang="en-US" sz="2000" baseline="0" dirty="0" smtClean="0">
                          <a:latin typeface="Georgia" panose="02040502050405020303" pitchFamily="18" charset="0"/>
                          <a:ea typeface="Cambria" panose="02040503050406030204" pitchFamily="18" charset="0"/>
                        </a:rPr>
                        <a:t> FOR CORE INVESTMENT COMPANIES - CIC</a:t>
                      </a:r>
                      <a:endParaRPr lang="en-IN" sz="2000" dirty="0">
                        <a:latin typeface="Georgia" panose="02040502050405020303" pitchFamily="18" charset="0"/>
                        <a:ea typeface="Cambria" panose="02040503050406030204" pitchFamily="18" charset="0"/>
                      </a:endParaRP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759255">
                <a:tc>
                  <a:txBody>
                    <a:bodyPr/>
                    <a:lstStyle/>
                    <a:p>
                      <a:pPr algn="ctr"/>
                      <a:r>
                        <a:rPr lang="en-US" sz="2000" b="1" dirty="0">
                          <a:latin typeface="Georgia" panose="02040502050405020303" pitchFamily="18" charset="0"/>
                          <a:ea typeface="Cambria" panose="02040503050406030204" pitchFamily="18" charset="0"/>
                        </a:rPr>
                        <a:t>Form</a:t>
                      </a:r>
                      <a:endParaRPr lang="en-IN" sz="2000" b="1" dirty="0">
                        <a:latin typeface="Georgia" panose="02040502050405020303" pitchFamily="18" charset="0"/>
                        <a:ea typeface="Cambria" panose="02040503050406030204" pitchFamily="18" charset="0"/>
                      </a:endParaRPr>
                    </a:p>
                  </a:txBody>
                  <a:tcPr/>
                </a:tc>
                <a:tc>
                  <a:txBody>
                    <a:bodyPr/>
                    <a:lstStyle/>
                    <a:p>
                      <a:pPr algn="ctr"/>
                      <a:r>
                        <a:rPr lang="en-US" sz="2000" b="1" dirty="0">
                          <a:latin typeface="Georgia" panose="02040502050405020303" pitchFamily="18" charset="0"/>
                          <a:ea typeface="Cambria" panose="02040503050406030204" pitchFamily="18" charset="0"/>
                        </a:rPr>
                        <a:t>Types of NBFC</a:t>
                      </a:r>
                      <a:endParaRPr lang="en-IN" sz="2000" b="1" dirty="0">
                        <a:latin typeface="Georgia" panose="02040502050405020303" pitchFamily="18" charset="0"/>
                        <a:ea typeface="Cambria" panose="02040503050406030204" pitchFamily="18" charset="0"/>
                      </a:endParaRPr>
                    </a:p>
                  </a:txBody>
                  <a:tcPr/>
                </a:tc>
                <a:tc>
                  <a:txBody>
                    <a:bodyPr/>
                    <a:lstStyle/>
                    <a:p>
                      <a:pPr algn="ctr"/>
                      <a:r>
                        <a:rPr lang="en-US" sz="2000" b="1" dirty="0">
                          <a:latin typeface="Georgia" panose="02040502050405020303" pitchFamily="18" charset="0"/>
                          <a:ea typeface="Cambria" panose="02040503050406030204" pitchFamily="18" charset="0"/>
                        </a:rPr>
                        <a:t>Description</a:t>
                      </a:r>
                      <a:endParaRPr lang="en-IN" sz="2000" b="1" dirty="0">
                        <a:latin typeface="Georgia" panose="02040502050405020303" pitchFamily="18" charset="0"/>
                        <a:ea typeface="Cambria" panose="02040503050406030204" pitchFamily="18" charset="0"/>
                      </a:endParaRPr>
                    </a:p>
                  </a:txBody>
                  <a:tcPr/>
                </a:tc>
                <a:tc>
                  <a:txBody>
                    <a:bodyPr/>
                    <a:lstStyle/>
                    <a:p>
                      <a:pPr algn="ctr"/>
                      <a:r>
                        <a:rPr lang="en-US" sz="2000" b="1" dirty="0">
                          <a:latin typeface="Georgia" panose="02040502050405020303" pitchFamily="18" charset="0"/>
                          <a:ea typeface="Cambria" panose="02040503050406030204" pitchFamily="18" charset="0"/>
                        </a:rPr>
                        <a:t>Due Dates</a:t>
                      </a:r>
                      <a:endParaRPr lang="en-IN" sz="2000" b="1" dirty="0">
                        <a:latin typeface="Georgia" panose="02040502050405020303" pitchFamily="18" charset="0"/>
                        <a:ea typeface="Cambria" panose="02040503050406030204" pitchFamily="18" charset="0"/>
                      </a:endParaRPr>
                    </a:p>
                  </a:txBody>
                  <a:tcPr/>
                </a:tc>
                <a:extLst>
                  <a:ext uri="{0D108BD9-81ED-4DB2-BD59-A6C34878D82A}">
                    <a16:rowId xmlns:a16="http://schemas.microsoft.com/office/drawing/2014/main" xmlns="" val="10001"/>
                  </a:ext>
                </a:extLst>
              </a:tr>
              <a:tr h="2465175">
                <a:tc>
                  <a:txBody>
                    <a:bodyPr/>
                    <a:lstStyle/>
                    <a:p>
                      <a:pPr algn="just"/>
                      <a:r>
                        <a:rPr lang="en-IN" sz="2000" b="1" i="0" dirty="0" smtClean="0">
                          <a:solidFill>
                            <a:srgbClr val="18191F"/>
                          </a:solidFill>
                          <a:effectLst/>
                          <a:latin typeface="Cambria" panose="02040503050406030204" pitchFamily="18" charset="0"/>
                          <a:ea typeface="Cambria" panose="02040503050406030204" pitchFamily="18" charset="0"/>
                        </a:rPr>
                        <a:t>DNBS-11</a:t>
                      </a:r>
                    </a:p>
                    <a:p>
                      <a:pPr algn="just"/>
                      <a:r>
                        <a:rPr lang="en-US" sz="2000" b="1" i="0" dirty="0" smtClean="0">
                          <a:solidFill>
                            <a:srgbClr val="FF0000"/>
                          </a:solidFill>
                          <a:effectLst/>
                          <a:latin typeface="Cambria" panose="02040503050406030204" pitchFamily="18" charset="0"/>
                          <a:ea typeface="Cambria" panose="02040503050406030204" pitchFamily="18" charset="0"/>
                        </a:rPr>
                        <a:t>(Quarterly)</a:t>
                      </a:r>
                      <a:endParaRPr lang="en-IN" sz="2000" b="1" i="0" dirty="0">
                        <a:solidFill>
                          <a:srgbClr val="FF0000"/>
                        </a:solidFill>
                        <a:effectLst/>
                        <a:latin typeface="Cambria" panose="02040503050406030204" pitchFamily="18" charset="0"/>
                        <a:ea typeface="Cambria" panose="02040503050406030204" pitchFamily="18" charset="0"/>
                      </a:endParaRPr>
                    </a:p>
                  </a:txBody>
                  <a:tcPr anchor="ctr"/>
                </a:tc>
                <a:tc>
                  <a:txBody>
                    <a:bodyPr/>
                    <a:lstStyle/>
                    <a:p>
                      <a:pPr algn="just"/>
                      <a:r>
                        <a:rPr lang="en-IN" sz="2000" b="0" i="0" dirty="0" smtClean="0">
                          <a:solidFill>
                            <a:srgbClr val="18191F"/>
                          </a:solidFill>
                          <a:effectLst/>
                          <a:latin typeface="Cambria" panose="02040503050406030204" pitchFamily="18" charset="0"/>
                          <a:ea typeface="Cambria" panose="02040503050406030204" pitchFamily="18" charset="0"/>
                        </a:rPr>
                        <a:t>NBFC-CIC</a:t>
                      </a:r>
                      <a:r>
                        <a:rPr lang="en-IN" sz="2000" b="0" i="0" baseline="0" dirty="0" smtClean="0">
                          <a:solidFill>
                            <a:srgbClr val="18191F"/>
                          </a:solidFill>
                          <a:effectLst/>
                          <a:latin typeface="Cambria" panose="02040503050406030204" pitchFamily="18" charset="0"/>
                          <a:ea typeface="Cambria" panose="02040503050406030204" pitchFamily="18" charset="0"/>
                        </a:rPr>
                        <a:t>-ND-SI</a:t>
                      </a:r>
                    </a:p>
                    <a:p>
                      <a:pPr algn="just"/>
                      <a:r>
                        <a:rPr lang="en-US" sz="2000" b="0" i="0" baseline="0" dirty="0" smtClean="0">
                          <a:solidFill>
                            <a:srgbClr val="18191F"/>
                          </a:solidFill>
                          <a:effectLst/>
                          <a:latin typeface="Cambria" panose="02040503050406030204" pitchFamily="18" charset="0"/>
                          <a:ea typeface="Cambria" panose="02040503050406030204" pitchFamily="18" charset="0"/>
                        </a:rPr>
                        <a:t>(Asset Size 100 Cr and above)</a:t>
                      </a:r>
                      <a:endParaRPr lang="en-IN" sz="2000" b="0"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The return captures financial details, viz. </a:t>
                      </a:r>
                      <a:r>
                        <a:rPr lang="en-US" sz="2000" b="0" i="0" dirty="0">
                          <a:solidFill>
                            <a:srgbClr val="FF0000"/>
                          </a:solidFill>
                          <a:effectLst/>
                          <a:latin typeface="Cambria" panose="02040503050406030204" pitchFamily="18" charset="0"/>
                          <a:ea typeface="Cambria" panose="02040503050406030204" pitchFamily="18" charset="0"/>
                        </a:rPr>
                        <a:t>components of Assets as well as Liabilities</a:t>
                      </a:r>
                      <a:r>
                        <a:rPr lang="en-US" sz="2000" b="0" i="0" dirty="0">
                          <a:solidFill>
                            <a:srgbClr val="18191F"/>
                          </a:solidFill>
                          <a:effectLst/>
                          <a:latin typeface="Cambria" panose="02040503050406030204" pitchFamily="18" charset="0"/>
                          <a:ea typeface="Cambria" panose="02040503050406030204" pitchFamily="18" charset="0"/>
                        </a:rPr>
                        <a:t>, Profit &amp; Loss account, Exposure to sensitive sectors etc., </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nchor="ctr"/>
                </a:tc>
                <a:extLst>
                  <a:ext uri="{0D108BD9-81ED-4DB2-BD59-A6C34878D82A}">
                    <a16:rowId xmlns:a16="http://schemas.microsoft.com/office/drawing/2014/main" xmlns="" val="10002"/>
                  </a:ext>
                </a:extLst>
              </a:tr>
              <a:tr h="2465175">
                <a:tc>
                  <a:txBody>
                    <a:bodyPr/>
                    <a:lstStyle/>
                    <a:p>
                      <a:pPr algn="just"/>
                      <a:r>
                        <a:rPr lang="en-IN" sz="2000" b="1" i="0" dirty="0" smtClean="0">
                          <a:solidFill>
                            <a:srgbClr val="18191F"/>
                          </a:solidFill>
                          <a:effectLst/>
                          <a:latin typeface="Cambria" panose="02040503050406030204" pitchFamily="18" charset="0"/>
                          <a:ea typeface="Cambria" panose="02040503050406030204" pitchFamily="18" charset="0"/>
                        </a:rPr>
                        <a:t>DNBS-12</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000" b="1" i="0" dirty="0" smtClean="0">
                          <a:solidFill>
                            <a:srgbClr val="FF0000"/>
                          </a:solidFill>
                          <a:effectLst/>
                          <a:latin typeface="Cambria" panose="02040503050406030204" pitchFamily="18" charset="0"/>
                          <a:ea typeface="Cambria" panose="02040503050406030204" pitchFamily="18" charset="0"/>
                        </a:rPr>
                        <a:t>(Quarterly)</a:t>
                      </a:r>
                      <a:endParaRPr lang="en-IN" sz="2000" b="1" i="0" dirty="0" smtClean="0">
                        <a:solidFill>
                          <a:srgbClr val="FF0000"/>
                        </a:solidFill>
                        <a:effectLst/>
                        <a:latin typeface="Cambria" panose="02040503050406030204" pitchFamily="18" charset="0"/>
                        <a:ea typeface="Cambria" panose="02040503050406030204" pitchFamily="18" charset="0"/>
                      </a:endParaRPr>
                    </a:p>
                    <a:p>
                      <a:pPr algn="just"/>
                      <a:endParaRPr lang="en-IN" sz="2000" b="1"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lang="en-IN" sz="2000" b="0" i="0" dirty="0" smtClean="0">
                          <a:solidFill>
                            <a:srgbClr val="18191F"/>
                          </a:solidFill>
                          <a:effectLst/>
                          <a:latin typeface="Cambria" panose="02040503050406030204" pitchFamily="18" charset="0"/>
                          <a:ea typeface="Cambria" panose="02040503050406030204" pitchFamily="18" charset="0"/>
                        </a:rPr>
                        <a:t>NBFC-CIC</a:t>
                      </a:r>
                      <a:r>
                        <a:rPr lang="en-IN" sz="2000" b="0" i="0" baseline="0" dirty="0" smtClean="0">
                          <a:solidFill>
                            <a:srgbClr val="18191F"/>
                          </a:solidFill>
                          <a:effectLst/>
                          <a:latin typeface="Cambria" panose="02040503050406030204" pitchFamily="18" charset="0"/>
                          <a:ea typeface="Cambria" panose="02040503050406030204" pitchFamily="18" charset="0"/>
                        </a:rPr>
                        <a:t>-ND-SI</a:t>
                      </a:r>
                    </a:p>
                    <a:p>
                      <a:pPr algn="just"/>
                      <a:r>
                        <a:rPr lang="en-US" sz="2000" b="0" i="0" baseline="0" dirty="0" smtClean="0">
                          <a:solidFill>
                            <a:srgbClr val="18191F"/>
                          </a:solidFill>
                          <a:effectLst/>
                          <a:latin typeface="Cambria" panose="02040503050406030204" pitchFamily="18" charset="0"/>
                          <a:ea typeface="Cambria" panose="02040503050406030204" pitchFamily="18" charset="0"/>
                        </a:rPr>
                        <a:t>(Asset Size 100 Cr and above)</a:t>
                      </a:r>
                      <a:endParaRPr lang="en-IN" sz="2000" b="0"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The return captures compliance with </a:t>
                      </a:r>
                      <a:r>
                        <a:rPr lang="en-US" sz="2000" b="0" i="0" dirty="0">
                          <a:solidFill>
                            <a:srgbClr val="FF0000"/>
                          </a:solidFill>
                          <a:effectLst/>
                          <a:latin typeface="Cambria" panose="02040503050406030204" pitchFamily="18" charset="0"/>
                          <a:ea typeface="Cambria" panose="02040503050406030204" pitchFamily="18" charset="0"/>
                        </a:rPr>
                        <a:t>prudential norms</a:t>
                      </a:r>
                      <a:r>
                        <a:rPr lang="en-US" sz="2000" b="0" i="0" dirty="0">
                          <a:solidFill>
                            <a:srgbClr val="18191F"/>
                          </a:solidFill>
                          <a:effectLst/>
                          <a:latin typeface="Cambria" panose="02040503050406030204" pitchFamily="18" charset="0"/>
                          <a:ea typeface="Cambria" panose="02040503050406030204" pitchFamily="18" charset="0"/>
                        </a:rPr>
                        <a:t>, for e.g. Capital Adequacy, Asset Classification, </a:t>
                      </a:r>
                      <a:r>
                        <a:rPr lang="en-US" sz="2000" b="0" i="0" dirty="0" smtClean="0">
                          <a:solidFill>
                            <a:srgbClr val="18191F"/>
                          </a:solidFill>
                          <a:effectLst/>
                          <a:latin typeface="Cambria" panose="02040503050406030204" pitchFamily="18" charset="0"/>
                          <a:ea typeface="Cambria" panose="02040503050406030204" pitchFamily="18" charset="0"/>
                        </a:rPr>
                        <a:t>Provisioning</a:t>
                      </a:r>
                      <a:r>
                        <a:rPr lang="en-US" sz="2000" b="0" i="0" dirty="0">
                          <a:solidFill>
                            <a:srgbClr val="18191F"/>
                          </a:solidFill>
                          <a:effectLst/>
                          <a:latin typeface="Cambria" panose="02040503050406030204" pitchFamily="18" charset="0"/>
                          <a:ea typeface="Cambria" panose="02040503050406030204" pitchFamily="18" charset="0"/>
                        </a:rPr>
                        <a:t>, NOF etc. </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15532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363272" cy="4389120"/>
          </a:xfrm>
        </p:spPr>
        <p:txBody>
          <a:bodyPr>
            <a:normAutofit/>
          </a:bodyPr>
          <a:lstStyle/>
          <a:p>
            <a:pPr algn="ctr">
              <a:buNone/>
            </a:pPr>
            <a:r>
              <a:rPr lang="en-US" sz="2500" b="1" i="1" dirty="0" smtClean="0"/>
              <a:t>NBFC Registered in India – 9471</a:t>
            </a:r>
          </a:p>
          <a:p>
            <a:pPr algn="ctr">
              <a:buNone/>
            </a:pPr>
            <a:endParaRPr lang="en-US" sz="2500" b="1" i="1" dirty="0"/>
          </a:p>
          <a:p>
            <a:pPr algn="ctr">
              <a:buNone/>
            </a:pPr>
            <a:r>
              <a:rPr lang="en-US" sz="2500" b="1" i="1" dirty="0" smtClean="0">
                <a:solidFill>
                  <a:srgbClr val="FFFF00"/>
                </a:solidFill>
              </a:rPr>
              <a:t>NBFC Registered in Kolkata – 4317</a:t>
            </a:r>
          </a:p>
          <a:p>
            <a:pPr algn="ctr">
              <a:buNone/>
            </a:pPr>
            <a:endParaRPr lang="en-US" sz="2500" b="1" i="1" dirty="0"/>
          </a:p>
          <a:p>
            <a:pPr algn="ctr">
              <a:buNone/>
            </a:pPr>
            <a:r>
              <a:rPr lang="en-US" sz="2500" b="1" i="1" dirty="0" smtClean="0"/>
              <a:t>NBFC Registration Cancelled – 5521</a:t>
            </a:r>
          </a:p>
          <a:p>
            <a:pPr algn="ctr">
              <a:buNone/>
            </a:pPr>
            <a:endParaRPr lang="en-US" sz="2500" b="1" i="1" dirty="0"/>
          </a:p>
          <a:p>
            <a:pPr algn="ctr">
              <a:buNone/>
            </a:pPr>
            <a:r>
              <a:rPr lang="en-US" sz="2500" b="1" i="1" dirty="0" smtClean="0">
                <a:solidFill>
                  <a:srgbClr val="FFFF00"/>
                </a:solidFill>
              </a:rPr>
              <a:t>NBFC Registration Cancelled in Kolkata - 1931</a:t>
            </a:r>
          </a:p>
          <a:p>
            <a:pPr algn="ctr">
              <a:buNone/>
            </a:pPr>
            <a:endParaRPr lang="en-US" sz="2500" b="1" i="1" dirty="0">
              <a:solidFill>
                <a:srgbClr val="FFFF00"/>
              </a:solidFill>
            </a:endParaRPr>
          </a:p>
          <a:p>
            <a:pPr algn="ctr">
              <a:buNone/>
            </a:pPr>
            <a:r>
              <a:rPr lang="en-US" sz="2500" b="1" i="1" dirty="0" smtClean="0"/>
              <a:t>(As on Feb 28, 2023)</a:t>
            </a:r>
            <a:endParaRPr lang="en-US" sz="2500" b="1" i="1" dirty="0"/>
          </a:p>
        </p:txBody>
      </p:sp>
    </p:spTree>
    <p:extLst>
      <p:ext uri="{BB962C8B-B14F-4D97-AF65-F5344CB8AC3E}">
        <p14:creationId xmlns:p14="http://schemas.microsoft.com/office/powerpoint/2010/main" val="3664017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04580537"/>
              </p:ext>
            </p:extLst>
          </p:nvPr>
        </p:nvGraphicFramePr>
        <p:xfrm>
          <a:off x="539552" y="620688"/>
          <a:ext cx="8208912" cy="4559609"/>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xmlns="" val="20001"/>
                    </a:ext>
                  </a:extLst>
                </a:gridCol>
                <a:gridCol w="1641414">
                  <a:extLst>
                    <a:ext uri="{9D8B030D-6E8A-4147-A177-3AD203B41FA5}">
                      <a16:colId xmlns:a16="http://schemas.microsoft.com/office/drawing/2014/main" xmlns="" val="20002"/>
                    </a:ext>
                  </a:extLst>
                </a:gridCol>
                <a:gridCol w="2960680">
                  <a:extLst>
                    <a:ext uri="{9D8B030D-6E8A-4147-A177-3AD203B41FA5}">
                      <a16:colId xmlns:a16="http://schemas.microsoft.com/office/drawing/2014/main" xmlns="" val="20003"/>
                    </a:ext>
                  </a:extLst>
                </a:gridCol>
                <a:gridCol w="1950634">
                  <a:extLst>
                    <a:ext uri="{9D8B030D-6E8A-4147-A177-3AD203B41FA5}">
                      <a16:colId xmlns:a16="http://schemas.microsoft.com/office/drawing/2014/main" xmlns="" val="20004"/>
                    </a:ext>
                  </a:extLst>
                </a:gridCol>
              </a:tblGrid>
              <a:tr h="727847">
                <a:tc gridSpan="4">
                  <a:txBody>
                    <a:bodyPr/>
                    <a:lstStyle/>
                    <a:p>
                      <a:pPr algn="ctr"/>
                      <a:r>
                        <a:rPr lang="en-US" sz="2400" dirty="0" smtClean="0">
                          <a:latin typeface="Georgia" panose="02040502050405020303" pitchFamily="18" charset="0"/>
                          <a:ea typeface="Cambria" panose="02040503050406030204" pitchFamily="18" charset="0"/>
                        </a:rPr>
                        <a:t>RETURNS</a:t>
                      </a:r>
                      <a:r>
                        <a:rPr lang="en-US" sz="2400" baseline="0" dirty="0" smtClean="0">
                          <a:latin typeface="Georgia" panose="02040502050405020303" pitchFamily="18" charset="0"/>
                          <a:ea typeface="Cambria" panose="02040503050406030204" pitchFamily="18" charset="0"/>
                        </a:rPr>
                        <a:t> FOR PEER TO PEER (P2P</a:t>
                      </a:r>
                      <a:r>
                        <a:rPr lang="en-US" sz="2400" baseline="0" dirty="0" smtClean="0">
                          <a:latin typeface="Georgia" panose="02040502050405020303" pitchFamily="18" charset="0"/>
                          <a:ea typeface="Cambria" panose="02040503050406030204" pitchFamily="18" charset="0"/>
                        </a:rPr>
                        <a:t>)</a:t>
                      </a:r>
                    </a:p>
                    <a:p>
                      <a:pPr algn="ctr"/>
                      <a:r>
                        <a:rPr lang="en-US" sz="2400" baseline="0" dirty="0" smtClean="0">
                          <a:latin typeface="Georgia" panose="02040502050405020303" pitchFamily="18" charset="0"/>
                          <a:ea typeface="Cambria" panose="02040503050406030204" pitchFamily="18" charset="0"/>
                        </a:rPr>
                        <a:t>Online Lending Platform</a:t>
                      </a:r>
                      <a:endParaRPr lang="en-IN" sz="2400" dirty="0">
                        <a:latin typeface="Georgia" panose="02040502050405020303" pitchFamily="18" charset="0"/>
                        <a:ea typeface="Cambria" panose="02040503050406030204" pitchFamily="18" charset="0"/>
                      </a:endParaRP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831824">
                <a:tc>
                  <a:txBody>
                    <a:bodyPr/>
                    <a:lstStyle/>
                    <a:p>
                      <a:pPr algn="ctr"/>
                      <a:r>
                        <a:rPr lang="en-US" sz="2000" b="1" dirty="0">
                          <a:latin typeface="Georgia" panose="02040502050405020303" pitchFamily="18" charset="0"/>
                          <a:ea typeface="Cambria" panose="02040503050406030204" pitchFamily="18" charset="0"/>
                        </a:rPr>
                        <a:t>Form</a:t>
                      </a:r>
                      <a:endParaRPr lang="en-IN" sz="2000" b="1" dirty="0">
                        <a:latin typeface="Georgia" panose="02040502050405020303" pitchFamily="18" charset="0"/>
                        <a:ea typeface="Cambria" panose="02040503050406030204" pitchFamily="18" charset="0"/>
                      </a:endParaRPr>
                    </a:p>
                  </a:txBody>
                  <a:tcPr/>
                </a:tc>
                <a:tc>
                  <a:txBody>
                    <a:bodyPr/>
                    <a:lstStyle/>
                    <a:p>
                      <a:pPr algn="ctr"/>
                      <a:r>
                        <a:rPr lang="en-US" sz="2000" b="1" dirty="0">
                          <a:latin typeface="Georgia" panose="02040502050405020303" pitchFamily="18" charset="0"/>
                          <a:ea typeface="Cambria" panose="02040503050406030204" pitchFamily="18" charset="0"/>
                        </a:rPr>
                        <a:t>Types of NBFC</a:t>
                      </a:r>
                      <a:endParaRPr lang="en-IN" sz="2000" b="1" dirty="0">
                        <a:latin typeface="Georgia" panose="02040502050405020303" pitchFamily="18" charset="0"/>
                        <a:ea typeface="Cambria" panose="02040503050406030204" pitchFamily="18" charset="0"/>
                      </a:endParaRPr>
                    </a:p>
                  </a:txBody>
                  <a:tcPr/>
                </a:tc>
                <a:tc>
                  <a:txBody>
                    <a:bodyPr/>
                    <a:lstStyle/>
                    <a:p>
                      <a:pPr algn="ctr"/>
                      <a:r>
                        <a:rPr lang="en-US" sz="2000" b="1" dirty="0">
                          <a:latin typeface="Georgia" panose="02040502050405020303" pitchFamily="18" charset="0"/>
                          <a:ea typeface="Cambria" panose="02040503050406030204" pitchFamily="18" charset="0"/>
                        </a:rPr>
                        <a:t>Description</a:t>
                      </a:r>
                      <a:endParaRPr lang="en-IN" sz="2000" b="1" dirty="0">
                        <a:latin typeface="Georgia" panose="02040502050405020303" pitchFamily="18" charset="0"/>
                        <a:ea typeface="Cambria" panose="02040503050406030204" pitchFamily="18" charset="0"/>
                      </a:endParaRPr>
                    </a:p>
                  </a:txBody>
                  <a:tcPr/>
                </a:tc>
                <a:tc>
                  <a:txBody>
                    <a:bodyPr/>
                    <a:lstStyle/>
                    <a:p>
                      <a:pPr algn="ctr"/>
                      <a:r>
                        <a:rPr lang="en-US" sz="2000" b="1" dirty="0">
                          <a:latin typeface="Georgia" panose="02040502050405020303" pitchFamily="18" charset="0"/>
                          <a:ea typeface="Cambria" panose="02040503050406030204" pitchFamily="18" charset="0"/>
                        </a:rPr>
                        <a:t>Due Dates</a:t>
                      </a:r>
                      <a:endParaRPr lang="en-IN" sz="2000" b="1" dirty="0">
                        <a:latin typeface="Georgia" panose="02040502050405020303" pitchFamily="18" charset="0"/>
                        <a:ea typeface="Cambria" panose="02040503050406030204" pitchFamily="18" charset="0"/>
                      </a:endParaRPr>
                    </a:p>
                  </a:txBody>
                  <a:tcPr/>
                </a:tc>
                <a:extLst>
                  <a:ext uri="{0D108BD9-81ED-4DB2-BD59-A6C34878D82A}">
                    <a16:rowId xmlns:a16="http://schemas.microsoft.com/office/drawing/2014/main" xmlns="" val="10001"/>
                  </a:ext>
                </a:extLst>
              </a:tr>
              <a:tr h="2904825">
                <a:tc>
                  <a:txBody>
                    <a:bodyPr/>
                    <a:lstStyle/>
                    <a:p>
                      <a:pPr algn="just"/>
                      <a:r>
                        <a:rPr lang="en-IN" sz="2000" b="1" i="0" dirty="0" smtClean="0">
                          <a:solidFill>
                            <a:srgbClr val="18191F"/>
                          </a:solidFill>
                          <a:effectLst/>
                          <a:latin typeface="Cambria" panose="02040503050406030204" pitchFamily="18" charset="0"/>
                          <a:ea typeface="Cambria" panose="02040503050406030204" pitchFamily="18" charset="0"/>
                        </a:rPr>
                        <a:t>DNBS-14</a:t>
                      </a:r>
                    </a:p>
                    <a:p>
                      <a:pPr algn="just"/>
                      <a:r>
                        <a:rPr lang="en-US" sz="2000" b="1" i="0" dirty="0" smtClean="0">
                          <a:solidFill>
                            <a:srgbClr val="FF0000"/>
                          </a:solidFill>
                          <a:effectLst/>
                          <a:latin typeface="Cambria" panose="02040503050406030204" pitchFamily="18" charset="0"/>
                          <a:ea typeface="Cambria" panose="02040503050406030204" pitchFamily="18" charset="0"/>
                        </a:rPr>
                        <a:t>(Quarterly)</a:t>
                      </a:r>
                      <a:r>
                        <a:rPr lang="en-US" sz="2000" b="1" i="0" baseline="0" dirty="0" smtClean="0">
                          <a:solidFill>
                            <a:srgbClr val="FF0000"/>
                          </a:solidFill>
                          <a:effectLst/>
                          <a:latin typeface="Cambria" panose="02040503050406030204" pitchFamily="18" charset="0"/>
                          <a:ea typeface="Cambria" panose="02040503050406030204" pitchFamily="18" charset="0"/>
                        </a:rPr>
                        <a:t> </a:t>
                      </a:r>
                      <a:endParaRPr lang="en-IN" sz="2000" b="1" i="0" dirty="0">
                        <a:solidFill>
                          <a:srgbClr val="FF0000"/>
                        </a:solidFill>
                        <a:effectLst/>
                        <a:latin typeface="Cambria" panose="02040503050406030204" pitchFamily="18" charset="0"/>
                        <a:ea typeface="Cambria" panose="02040503050406030204" pitchFamily="18" charset="0"/>
                      </a:endParaRPr>
                    </a:p>
                  </a:txBody>
                  <a:tcPr anchor="ctr"/>
                </a:tc>
                <a:tc>
                  <a:txBody>
                    <a:bodyPr/>
                    <a:lstStyle/>
                    <a:p>
                      <a:pPr algn="just"/>
                      <a:r>
                        <a:rPr lang="en-IN" sz="2000" b="0" i="0" dirty="0">
                          <a:solidFill>
                            <a:srgbClr val="18191F"/>
                          </a:solidFill>
                          <a:effectLst/>
                          <a:latin typeface="Cambria" panose="02040503050406030204" pitchFamily="18" charset="0"/>
                          <a:ea typeface="Cambria" panose="02040503050406030204" pitchFamily="18" charset="0"/>
                        </a:rPr>
                        <a:t>NBFC P2Ps</a:t>
                      </a: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The return captures financial details like </a:t>
                      </a:r>
                      <a:r>
                        <a:rPr lang="en-US" sz="2000" b="0" i="0" dirty="0">
                          <a:solidFill>
                            <a:srgbClr val="FF0000"/>
                          </a:solidFill>
                          <a:effectLst/>
                          <a:latin typeface="Cambria" panose="02040503050406030204" pitchFamily="18" charset="0"/>
                          <a:ea typeface="Cambria" panose="02040503050406030204" pitchFamily="18" charset="0"/>
                        </a:rPr>
                        <a:t>components of assets and liabilities </a:t>
                      </a:r>
                      <a:r>
                        <a:rPr lang="en-US" sz="2000" b="0" i="0" dirty="0">
                          <a:solidFill>
                            <a:srgbClr val="18191F"/>
                          </a:solidFill>
                          <a:effectLst/>
                          <a:latin typeface="Cambria" panose="02040503050406030204" pitchFamily="18" charset="0"/>
                          <a:ea typeface="Cambria" panose="02040503050406030204" pitchFamily="18" charset="0"/>
                        </a:rPr>
                        <a:t>as well as compliance with various prudential norms for NBFCs-P2P.</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baseline="0" dirty="0" smtClean="0">
                          <a:solidFill>
                            <a:schemeClr val="dk1"/>
                          </a:solidFill>
                          <a:latin typeface="Cambria" panose="02040503050406030204" pitchFamily="18" charset="0"/>
                          <a:ea typeface="Cambria" panose="02040503050406030204" pitchFamily="18" charset="0"/>
                          <a:cs typeface="+mn-cs"/>
                        </a:rPr>
                        <a:t>15 Days from the end of each quarter</a:t>
                      </a:r>
                      <a:endParaRPr kumimoji="0" lang="en-IN" sz="20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5326595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267606178"/>
              </p:ext>
            </p:extLst>
          </p:nvPr>
        </p:nvGraphicFramePr>
        <p:xfrm>
          <a:off x="251520" y="332656"/>
          <a:ext cx="8640959" cy="6147108"/>
        </p:xfrm>
        <a:graphic>
          <a:graphicData uri="http://schemas.openxmlformats.org/drawingml/2006/table">
            <a:tbl>
              <a:tblPr firstRow="1" bandRow="1">
                <a:tableStyleId>{5C22544A-7EE6-4342-B048-85BDC9FD1C3A}</a:tableStyleId>
              </a:tblPr>
              <a:tblGrid>
                <a:gridCol w="1454418">
                  <a:extLst>
                    <a:ext uri="{9D8B030D-6E8A-4147-A177-3AD203B41FA5}">
                      <a16:colId xmlns:a16="http://schemas.microsoft.com/office/drawing/2014/main" xmlns="" val="20001"/>
                    </a:ext>
                  </a:extLst>
                </a:gridCol>
                <a:gridCol w="2224404">
                  <a:extLst>
                    <a:ext uri="{9D8B030D-6E8A-4147-A177-3AD203B41FA5}">
                      <a16:colId xmlns:a16="http://schemas.microsoft.com/office/drawing/2014/main" xmlns="" val="20002"/>
                    </a:ext>
                  </a:extLst>
                </a:gridCol>
                <a:gridCol w="2908838">
                  <a:extLst>
                    <a:ext uri="{9D8B030D-6E8A-4147-A177-3AD203B41FA5}">
                      <a16:colId xmlns:a16="http://schemas.microsoft.com/office/drawing/2014/main" xmlns="" val="20003"/>
                    </a:ext>
                  </a:extLst>
                </a:gridCol>
                <a:gridCol w="2053299">
                  <a:extLst>
                    <a:ext uri="{9D8B030D-6E8A-4147-A177-3AD203B41FA5}">
                      <a16:colId xmlns:a16="http://schemas.microsoft.com/office/drawing/2014/main" xmlns="" val="20004"/>
                    </a:ext>
                  </a:extLst>
                </a:gridCol>
              </a:tblGrid>
              <a:tr h="607974">
                <a:tc gridSpan="4">
                  <a:txBody>
                    <a:bodyPr/>
                    <a:lstStyle/>
                    <a:p>
                      <a:pPr algn="ctr"/>
                      <a:r>
                        <a:rPr lang="en-US" sz="2400" b="1" baseline="0" dirty="0" smtClean="0">
                          <a:latin typeface="Georgia" panose="02040502050405020303" pitchFamily="18" charset="0"/>
                          <a:ea typeface="Cambria" panose="02040503050406030204" pitchFamily="18" charset="0"/>
                        </a:rPr>
                        <a:t>OTHER REPORTING FOR NBFCs</a:t>
                      </a:r>
                      <a:endParaRPr lang="en-IN" sz="2400" b="1" dirty="0">
                        <a:latin typeface="Georgia" panose="02040502050405020303" pitchFamily="18" charset="0"/>
                        <a:ea typeface="Cambria" panose="02040503050406030204" pitchFamily="18" charset="0"/>
                      </a:endParaRPr>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694828">
                <a:tc>
                  <a:txBody>
                    <a:bodyPr/>
                    <a:lstStyle/>
                    <a:p>
                      <a:pPr algn="ctr"/>
                      <a:r>
                        <a:rPr lang="en-US" sz="2200" b="1" dirty="0">
                          <a:latin typeface="Georgia" panose="02040502050405020303" pitchFamily="18" charset="0"/>
                          <a:ea typeface="Cambria" panose="02040503050406030204" pitchFamily="18" charset="0"/>
                        </a:rPr>
                        <a:t>Form</a:t>
                      </a:r>
                      <a:endParaRPr lang="en-IN" sz="2200" b="1" dirty="0">
                        <a:latin typeface="Georgia" panose="02040502050405020303" pitchFamily="18" charset="0"/>
                        <a:ea typeface="Cambria" panose="02040503050406030204" pitchFamily="18" charset="0"/>
                      </a:endParaRPr>
                    </a:p>
                  </a:txBody>
                  <a:tcPr/>
                </a:tc>
                <a:tc>
                  <a:txBody>
                    <a:bodyPr/>
                    <a:lstStyle/>
                    <a:p>
                      <a:pPr algn="ctr"/>
                      <a:r>
                        <a:rPr lang="en-US" sz="2200" b="1" dirty="0">
                          <a:latin typeface="Georgia" panose="02040502050405020303" pitchFamily="18" charset="0"/>
                          <a:ea typeface="Cambria" panose="02040503050406030204" pitchFamily="18" charset="0"/>
                        </a:rPr>
                        <a:t>Types of NBFC</a:t>
                      </a:r>
                      <a:endParaRPr lang="en-IN" sz="2200" b="1" dirty="0">
                        <a:latin typeface="Georgia" panose="02040502050405020303" pitchFamily="18" charset="0"/>
                        <a:ea typeface="Cambria" panose="02040503050406030204" pitchFamily="18" charset="0"/>
                      </a:endParaRPr>
                    </a:p>
                  </a:txBody>
                  <a:tcPr/>
                </a:tc>
                <a:tc>
                  <a:txBody>
                    <a:bodyPr/>
                    <a:lstStyle/>
                    <a:p>
                      <a:pPr algn="ctr"/>
                      <a:r>
                        <a:rPr lang="en-US" sz="2200" b="1" dirty="0">
                          <a:latin typeface="Georgia" panose="02040502050405020303" pitchFamily="18" charset="0"/>
                          <a:ea typeface="Cambria" panose="02040503050406030204" pitchFamily="18" charset="0"/>
                        </a:rPr>
                        <a:t>Description</a:t>
                      </a:r>
                      <a:endParaRPr lang="en-IN" sz="2200" b="1" dirty="0">
                        <a:latin typeface="Georgia" panose="02040502050405020303" pitchFamily="18" charset="0"/>
                        <a:ea typeface="Cambria" panose="02040503050406030204" pitchFamily="18" charset="0"/>
                      </a:endParaRPr>
                    </a:p>
                  </a:txBody>
                  <a:tcPr/>
                </a:tc>
                <a:tc>
                  <a:txBody>
                    <a:bodyPr/>
                    <a:lstStyle/>
                    <a:p>
                      <a:pPr algn="ctr"/>
                      <a:r>
                        <a:rPr lang="en-US" sz="2200" b="1" dirty="0">
                          <a:latin typeface="Georgia" panose="02040502050405020303" pitchFamily="18" charset="0"/>
                          <a:ea typeface="Cambria" panose="02040503050406030204" pitchFamily="18" charset="0"/>
                        </a:rPr>
                        <a:t>Due Dates</a:t>
                      </a:r>
                      <a:endParaRPr lang="en-IN" sz="2200" b="1" dirty="0">
                        <a:latin typeface="Georgia" panose="02040502050405020303" pitchFamily="18" charset="0"/>
                        <a:ea typeface="Cambria" panose="02040503050406030204" pitchFamily="18" charset="0"/>
                      </a:endParaRPr>
                    </a:p>
                  </a:txBody>
                  <a:tcPr/>
                </a:tc>
                <a:extLst>
                  <a:ext uri="{0D108BD9-81ED-4DB2-BD59-A6C34878D82A}">
                    <a16:rowId xmlns:a16="http://schemas.microsoft.com/office/drawing/2014/main" xmlns="" val="10001"/>
                  </a:ext>
                </a:extLst>
              </a:tr>
              <a:tr h="1580847">
                <a:tc>
                  <a:txBody>
                    <a:bodyPr/>
                    <a:lstStyle/>
                    <a:p>
                      <a:pPr algn="just"/>
                      <a:r>
                        <a:rPr lang="en-IN" sz="2000" b="1" i="0" dirty="0">
                          <a:solidFill>
                            <a:srgbClr val="18191F"/>
                          </a:solidFill>
                          <a:effectLst/>
                          <a:latin typeface="Cambria" panose="02040503050406030204" pitchFamily="18" charset="0"/>
                          <a:ea typeface="Cambria" panose="02040503050406030204" pitchFamily="18" charset="0"/>
                        </a:rPr>
                        <a:t>CIC Reporting</a:t>
                      </a:r>
                    </a:p>
                  </a:txBody>
                  <a:tcPr anchor="ctr"/>
                </a:tc>
                <a:tc>
                  <a:txBody>
                    <a:bodyPr/>
                    <a:lstStyle/>
                    <a:p>
                      <a:pPr algn="just"/>
                      <a:r>
                        <a:rPr lang="en-IN" sz="2000" b="0" i="0" dirty="0">
                          <a:solidFill>
                            <a:srgbClr val="18191F"/>
                          </a:solidFill>
                          <a:effectLst/>
                          <a:latin typeface="Cambria" panose="02040503050406030204" pitchFamily="18" charset="0"/>
                          <a:ea typeface="Cambria" panose="02040503050406030204" pitchFamily="18" charset="0"/>
                        </a:rPr>
                        <a:t>All NBFCs</a:t>
                      </a: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Every NBFC shall require to report its </a:t>
                      </a:r>
                      <a:r>
                        <a:rPr lang="en-US" sz="2000" b="0" i="0" dirty="0" smtClean="0">
                          <a:solidFill>
                            <a:srgbClr val="FF0000"/>
                          </a:solidFill>
                          <a:effectLst/>
                          <a:latin typeface="Cambria" panose="02040503050406030204" pitchFamily="18" charset="0"/>
                          <a:ea typeface="Cambria" panose="02040503050406030204" pitchFamily="18" charset="0"/>
                        </a:rPr>
                        <a:t>loan</a:t>
                      </a:r>
                      <a:r>
                        <a:rPr lang="en-US" sz="2000" b="0" i="0" baseline="0" dirty="0" smtClean="0">
                          <a:solidFill>
                            <a:srgbClr val="FF0000"/>
                          </a:solidFill>
                          <a:effectLst/>
                          <a:latin typeface="Cambria" panose="02040503050406030204" pitchFamily="18" charset="0"/>
                          <a:ea typeface="Cambria" panose="02040503050406030204" pitchFamily="18" charset="0"/>
                        </a:rPr>
                        <a:t> transaction</a:t>
                      </a:r>
                      <a:r>
                        <a:rPr lang="en-US" sz="2000" b="0" i="0" dirty="0" smtClean="0">
                          <a:solidFill>
                            <a:srgbClr val="18191F"/>
                          </a:solidFill>
                          <a:effectLst/>
                          <a:latin typeface="Cambria" panose="02040503050406030204" pitchFamily="18" charset="0"/>
                          <a:ea typeface="Cambria" panose="02040503050406030204" pitchFamily="18" charset="0"/>
                        </a:rPr>
                        <a:t> </a:t>
                      </a:r>
                      <a:r>
                        <a:rPr lang="en-US" sz="2000" b="0" i="0" dirty="0">
                          <a:solidFill>
                            <a:srgbClr val="18191F"/>
                          </a:solidFill>
                          <a:effectLst/>
                          <a:latin typeface="Cambria" panose="02040503050406030204" pitchFamily="18" charset="0"/>
                          <a:ea typeface="Cambria" panose="02040503050406030204" pitchFamily="18" charset="0"/>
                        </a:rPr>
                        <a:t>to </a:t>
                      </a:r>
                      <a:r>
                        <a:rPr lang="en-US" sz="2000" b="1" i="0" dirty="0">
                          <a:solidFill>
                            <a:srgbClr val="FF0000"/>
                          </a:solidFill>
                          <a:effectLst/>
                          <a:latin typeface="Cambria" panose="02040503050406030204" pitchFamily="18" charset="0"/>
                          <a:ea typeface="Cambria" panose="02040503050406030204" pitchFamily="18" charset="0"/>
                        </a:rPr>
                        <a:t>all </a:t>
                      </a:r>
                      <a:r>
                        <a:rPr lang="en-US" sz="2000" b="1" i="0" dirty="0" smtClean="0">
                          <a:solidFill>
                            <a:srgbClr val="FF0000"/>
                          </a:solidFill>
                          <a:effectLst/>
                          <a:latin typeface="Cambria" panose="02040503050406030204" pitchFamily="18" charset="0"/>
                          <a:ea typeface="Cambria" panose="02040503050406030204" pitchFamily="18" charset="0"/>
                        </a:rPr>
                        <a:t>the four </a:t>
                      </a:r>
                      <a:r>
                        <a:rPr lang="en-US" sz="2000" b="1" i="0" dirty="0">
                          <a:solidFill>
                            <a:srgbClr val="FF0000"/>
                          </a:solidFill>
                          <a:effectLst/>
                          <a:latin typeface="Cambria" panose="02040503050406030204" pitchFamily="18" charset="0"/>
                          <a:ea typeface="Cambria" panose="02040503050406030204" pitchFamily="18" charset="0"/>
                        </a:rPr>
                        <a:t>CICs</a:t>
                      </a: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On and before 10th day of succeeding month</a:t>
                      </a:r>
                    </a:p>
                  </a:txBody>
                  <a:tcPr anchor="ctr"/>
                </a:tc>
                <a:extLst>
                  <a:ext uri="{0D108BD9-81ED-4DB2-BD59-A6C34878D82A}">
                    <a16:rowId xmlns:a16="http://schemas.microsoft.com/office/drawing/2014/main" xmlns="" val="10002"/>
                  </a:ext>
                </a:extLst>
              </a:tr>
              <a:tr h="1580847">
                <a:tc>
                  <a:txBody>
                    <a:bodyPr/>
                    <a:lstStyle/>
                    <a:p>
                      <a:pPr algn="just"/>
                      <a:r>
                        <a:rPr kumimoji="0" lang="en-IN" sz="2000" b="1" i="0" kern="1200" dirty="0" smtClean="0">
                          <a:solidFill>
                            <a:srgbClr val="18191F"/>
                          </a:solidFill>
                          <a:effectLst/>
                          <a:latin typeface="Cambria" panose="02040503050406030204" pitchFamily="18" charset="0"/>
                          <a:ea typeface="Cambria" panose="02040503050406030204" pitchFamily="18" charset="0"/>
                          <a:cs typeface="+mn-cs"/>
                        </a:rPr>
                        <a:t>CKYC</a:t>
                      </a:r>
                      <a:endParaRPr kumimoji="0" lang="en-IN" sz="2000" b="1" i="0" kern="1200" dirty="0">
                        <a:solidFill>
                          <a:srgbClr val="18191F"/>
                        </a:solidFill>
                        <a:effectLst/>
                        <a:latin typeface="Cambria" panose="02040503050406030204" pitchFamily="18" charset="0"/>
                        <a:ea typeface="Cambria" panose="02040503050406030204" pitchFamily="18" charset="0"/>
                        <a:cs typeface="+mn-cs"/>
                      </a:endParaRPr>
                    </a:p>
                  </a:txBody>
                  <a:tcPr anchor="ctr"/>
                </a:tc>
                <a:tc>
                  <a:txBody>
                    <a:bodyPr/>
                    <a:lstStyle/>
                    <a:p>
                      <a:pPr algn="just"/>
                      <a:r>
                        <a:rPr lang="en-IN" sz="2000" b="0" i="0" dirty="0" smtClean="0">
                          <a:solidFill>
                            <a:srgbClr val="18191F"/>
                          </a:solidFill>
                          <a:effectLst/>
                          <a:latin typeface="Cambria" panose="02040503050406030204" pitchFamily="18" charset="0"/>
                          <a:ea typeface="Cambria" panose="02040503050406030204" pitchFamily="18" charset="0"/>
                        </a:rPr>
                        <a:t>All NBFCs</a:t>
                      </a:r>
                      <a:endParaRPr lang="en-IN" sz="2000" b="0"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kumimoji="0" lang="en-US" sz="2000" b="0" i="0" kern="1200" dirty="0">
                          <a:solidFill>
                            <a:srgbClr val="18191F"/>
                          </a:solidFill>
                          <a:effectLst/>
                          <a:latin typeface="Cambria" panose="02040503050406030204" pitchFamily="18" charset="0"/>
                          <a:ea typeface="Cambria" panose="02040503050406030204" pitchFamily="18" charset="0"/>
                          <a:cs typeface="+mn-cs"/>
                        </a:rPr>
                        <a:t>Every regulated entity (including NBFCs) shall do </a:t>
                      </a:r>
                      <a:r>
                        <a:rPr kumimoji="0" lang="en-US" sz="2000" b="0" i="0" kern="1200" dirty="0">
                          <a:solidFill>
                            <a:srgbClr val="FF0000"/>
                          </a:solidFill>
                          <a:effectLst/>
                          <a:latin typeface="Cambria" panose="02040503050406030204" pitchFamily="18" charset="0"/>
                          <a:ea typeface="Cambria" panose="02040503050406030204" pitchFamily="18" charset="0"/>
                          <a:cs typeface="+mn-cs"/>
                        </a:rPr>
                        <a:t>KYC while disbursing loans </a:t>
                      </a:r>
                      <a:r>
                        <a:rPr kumimoji="0" lang="en-US" sz="2000" b="0" i="0" kern="1200" dirty="0">
                          <a:solidFill>
                            <a:srgbClr val="18191F"/>
                          </a:solidFill>
                          <a:effectLst/>
                          <a:latin typeface="Cambria" panose="02040503050406030204" pitchFamily="18" charset="0"/>
                          <a:ea typeface="Cambria" panose="02040503050406030204" pitchFamily="18" charset="0"/>
                          <a:cs typeface="+mn-cs"/>
                        </a:rPr>
                        <a:t>or creating account relationship.</a:t>
                      </a:r>
                    </a:p>
                  </a:txBody>
                  <a:tcPr anchor="ctr"/>
                </a:tc>
                <a:tc>
                  <a:txBody>
                    <a:bodyPr/>
                    <a:lstStyle/>
                    <a:p>
                      <a:pPr algn="just"/>
                      <a:r>
                        <a:rPr kumimoji="0" lang="en-US" sz="2000" b="0" i="0" kern="1200" dirty="0">
                          <a:solidFill>
                            <a:srgbClr val="18191F"/>
                          </a:solidFill>
                          <a:effectLst/>
                          <a:latin typeface="Cambria" panose="02040503050406030204" pitchFamily="18" charset="0"/>
                          <a:ea typeface="Cambria" panose="02040503050406030204" pitchFamily="18" charset="0"/>
                          <a:cs typeface="+mn-cs"/>
                        </a:rPr>
                        <a:t>Within 10 days from the date of account relationship</a:t>
                      </a:r>
                    </a:p>
                  </a:txBody>
                  <a:tcPr anchor="ctr"/>
                </a:tc>
              </a:tr>
              <a:tr h="1580847">
                <a:tc>
                  <a:txBody>
                    <a:bodyPr/>
                    <a:lstStyle/>
                    <a:p>
                      <a:pPr algn="just"/>
                      <a:endParaRPr lang="en-IN" sz="2000" b="1" i="0" dirty="0">
                        <a:solidFill>
                          <a:srgbClr val="18191F"/>
                        </a:solidFill>
                        <a:effectLst/>
                        <a:latin typeface="Cambria" panose="02040503050406030204" pitchFamily="18" charset="0"/>
                        <a:ea typeface="Cambria" panose="02040503050406030204" pitchFamily="18" charset="0"/>
                      </a:endParaRPr>
                    </a:p>
                    <a:p>
                      <a:pPr algn="just"/>
                      <a:r>
                        <a:rPr lang="en-IN" sz="2000" b="1" i="0" dirty="0">
                          <a:solidFill>
                            <a:srgbClr val="18191F"/>
                          </a:solidFill>
                          <a:effectLst/>
                          <a:latin typeface="Cambria" panose="02040503050406030204" pitchFamily="18" charset="0"/>
                          <a:ea typeface="Cambria" panose="02040503050406030204" pitchFamily="18" charset="0"/>
                        </a:rPr>
                        <a:t>NESL</a:t>
                      </a:r>
                    </a:p>
                  </a:txBody>
                  <a:tcPr anchor="ctr"/>
                </a:tc>
                <a:tc>
                  <a:txBody>
                    <a:bodyPr/>
                    <a:lstStyle/>
                    <a:p>
                      <a:pPr algn="just"/>
                      <a:endParaRPr lang="en-IN" sz="2000" b="0" i="0" dirty="0">
                        <a:solidFill>
                          <a:srgbClr val="18191F"/>
                        </a:solidFill>
                        <a:effectLst/>
                        <a:latin typeface="Cambria" panose="02040503050406030204" pitchFamily="18" charset="0"/>
                        <a:ea typeface="Cambria" panose="02040503050406030204" pitchFamily="18" charset="0"/>
                      </a:endParaRPr>
                    </a:p>
                    <a:p>
                      <a:pPr algn="just"/>
                      <a:r>
                        <a:rPr lang="en-IN" sz="2000" b="0" i="0" dirty="0">
                          <a:solidFill>
                            <a:srgbClr val="18191F"/>
                          </a:solidFill>
                          <a:effectLst/>
                          <a:latin typeface="Cambria" panose="02040503050406030204" pitchFamily="18" charset="0"/>
                          <a:ea typeface="Cambria" panose="02040503050406030204" pitchFamily="18" charset="0"/>
                        </a:rPr>
                        <a:t>ALL NBFCs</a:t>
                      </a: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All are required to report its </a:t>
                      </a:r>
                      <a:r>
                        <a:rPr lang="en-US" sz="2000" b="0" i="0" dirty="0">
                          <a:solidFill>
                            <a:srgbClr val="FF0000"/>
                          </a:solidFill>
                          <a:effectLst/>
                          <a:latin typeface="Cambria" panose="02040503050406030204" pitchFamily="18" charset="0"/>
                          <a:ea typeface="Cambria" panose="02040503050406030204" pitchFamily="18" charset="0"/>
                        </a:rPr>
                        <a:t>financial debt </a:t>
                      </a:r>
                      <a:r>
                        <a:rPr lang="en-US" sz="2000" b="0" i="0" dirty="0">
                          <a:solidFill>
                            <a:srgbClr val="18191F"/>
                          </a:solidFill>
                          <a:effectLst/>
                          <a:latin typeface="Cambria" panose="02040503050406030204" pitchFamily="18" charset="0"/>
                          <a:ea typeface="Cambria" panose="02040503050406030204" pitchFamily="18" charset="0"/>
                        </a:rPr>
                        <a:t>to </a:t>
                      </a:r>
                      <a:r>
                        <a:rPr lang="en-US" sz="2000" b="0" i="0" dirty="0" smtClean="0">
                          <a:solidFill>
                            <a:srgbClr val="18191F"/>
                          </a:solidFill>
                          <a:effectLst/>
                          <a:latin typeface="Cambria" panose="02040503050406030204" pitchFamily="18" charset="0"/>
                          <a:ea typeface="Cambria" panose="02040503050406030204" pitchFamily="18" charset="0"/>
                        </a:rPr>
                        <a:t>NESL in case</a:t>
                      </a:r>
                      <a:r>
                        <a:rPr lang="en-US" sz="2000" b="0" i="0" baseline="0" dirty="0" smtClean="0">
                          <a:solidFill>
                            <a:srgbClr val="18191F"/>
                          </a:solidFill>
                          <a:effectLst/>
                          <a:latin typeface="Cambria" panose="02040503050406030204" pitchFamily="18" charset="0"/>
                          <a:ea typeface="Cambria" panose="02040503050406030204" pitchFamily="18" charset="0"/>
                        </a:rPr>
                        <a:t> of any </a:t>
                      </a:r>
                      <a:r>
                        <a:rPr lang="en-US" sz="2000" b="0" i="0" baseline="0" dirty="0" smtClean="0">
                          <a:solidFill>
                            <a:srgbClr val="FF0000"/>
                          </a:solidFill>
                          <a:effectLst/>
                          <a:latin typeface="Cambria" panose="02040503050406030204" pitchFamily="18" charset="0"/>
                          <a:ea typeface="Cambria" panose="02040503050406030204" pitchFamily="18" charset="0"/>
                        </a:rPr>
                        <a:t>default </a:t>
                      </a:r>
                      <a:r>
                        <a:rPr lang="en-US" sz="2000" b="0" i="0" baseline="0" dirty="0" smtClean="0">
                          <a:solidFill>
                            <a:srgbClr val="18191F"/>
                          </a:solidFill>
                          <a:effectLst/>
                          <a:latin typeface="Cambria" panose="02040503050406030204" pitchFamily="18" charset="0"/>
                          <a:ea typeface="Cambria" panose="02040503050406030204" pitchFamily="18" charset="0"/>
                        </a:rPr>
                        <a:t>by the borrower</a:t>
                      </a:r>
                      <a:endParaRPr lang="en-US" sz="2000" b="0"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lang="en-US" sz="2000" b="0" i="0" dirty="0">
                          <a:solidFill>
                            <a:srgbClr val="18191F"/>
                          </a:solidFill>
                          <a:effectLst/>
                          <a:latin typeface="Cambria" panose="02040503050406030204" pitchFamily="18" charset="0"/>
                          <a:ea typeface="Cambria" panose="02040503050406030204" pitchFamily="18" charset="0"/>
                        </a:rPr>
                        <a:t>Within a week from the date of succeeding month</a:t>
                      </a:r>
                    </a:p>
                  </a:txBody>
                  <a:tcPr anchor="ctr"/>
                </a:tc>
              </a:tr>
            </a:tbl>
          </a:graphicData>
        </a:graphic>
      </p:graphicFrame>
    </p:spTree>
    <p:extLst>
      <p:ext uri="{BB962C8B-B14F-4D97-AF65-F5344CB8AC3E}">
        <p14:creationId xmlns:p14="http://schemas.microsoft.com/office/powerpoint/2010/main" val="3563596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000" b="1" i="1" dirty="0" smtClean="0"/>
              <a:t>Registration with Other Agencies</a:t>
            </a:r>
            <a:endParaRPr lang="en-IN" sz="4000" b="1" i="1" dirty="0"/>
          </a:p>
        </p:txBody>
      </p:sp>
    </p:spTree>
    <p:extLst>
      <p:ext uri="{BB962C8B-B14F-4D97-AF65-F5344CB8AC3E}">
        <p14:creationId xmlns:p14="http://schemas.microsoft.com/office/powerpoint/2010/main" val="1798554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93393925"/>
              </p:ext>
            </p:extLst>
          </p:nvPr>
        </p:nvGraphicFramePr>
        <p:xfrm>
          <a:off x="251520" y="260648"/>
          <a:ext cx="8568952" cy="6408713"/>
        </p:xfrm>
        <a:graphic>
          <a:graphicData uri="http://schemas.openxmlformats.org/drawingml/2006/table">
            <a:tbl>
              <a:tblPr firstRow="1" bandRow="1">
                <a:tableStyleId>{5C22544A-7EE6-4342-B048-85BDC9FD1C3A}</a:tableStyleId>
              </a:tblPr>
              <a:tblGrid>
                <a:gridCol w="3002795">
                  <a:extLst>
                    <a:ext uri="{9D8B030D-6E8A-4147-A177-3AD203B41FA5}">
                      <a16:colId xmlns:a16="http://schemas.microsoft.com/office/drawing/2014/main" xmlns="" val="20001"/>
                    </a:ext>
                  </a:extLst>
                </a:gridCol>
                <a:gridCol w="5566157">
                  <a:extLst>
                    <a:ext uri="{9D8B030D-6E8A-4147-A177-3AD203B41FA5}">
                      <a16:colId xmlns:a16="http://schemas.microsoft.com/office/drawing/2014/main" xmlns="" val="20003"/>
                    </a:ext>
                  </a:extLst>
                </a:gridCol>
              </a:tblGrid>
              <a:tr h="789922">
                <a:tc gridSpan="2">
                  <a:txBody>
                    <a:bodyPr/>
                    <a:lstStyle/>
                    <a:p>
                      <a:pPr algn="ctr"/>
                      <a:r>
                        <a:rPr lang="en-US" sz="2200" b="1" baseline="0" dirty="0" smtClean="0">
                          <a:latin typeface="Georgia" panose="02040502050405020303" pitchFamily="18" charset="0"/>
                          <a:ea typeface="Cambria" panose="02040503050406030204" pitchFamily="18" charset="0"/>
                        </a:rPr>
                        <a:t>Registration with Other </a:t>
                      </a:r>
                      <a:r>
                        <a:rPr lang="en-US" sz="2200" b="1" baseline="0" dirty="0" smtClean="0">
                          <a:latin typeface="Georgia" panose="02040502050405020303" pitchFamily="18" charset="0"/>
                          <a:ea typeface="Cambria" panose="02040503050406030204" pitchFamily="18" charset="0"/>
                        </a:rPr>
                        <a:t>Agencies</a:t>
                      </a:r>
                      <a:endParaRPr lang="en-IN" sz="2200" b="1" dirty="0">
                        <a:latin typeface="Georgia" panose="02040502050405020303" pitchFamily="18" charset="0"/>
                        <a:ea typeface="Cambria" panose="02040503050406030204" pitchFamily="18" charset="0"/>
                      </a:endParaRPr>
                    </a:p>
                  </a:txBody>
                  <a:tcPr/>
                </a:tc>
                <a:tc hMerge="1">
                  <a:txBody>
                    <a:bodyPr/>
                    <a:lstStyle/>
                    <a:p>
                      <a:endParaRPr lang="en-IN" dirty="0"/>
                    </a:p>
                  </a:txBody>
                  <a:tcPr/>
                </a:tc>
                <a:extLst>
                  <a:ext uri="{0D108BD9-81ED-4DB2-BD59-A6C34878D82A}">
                    <a16:rowId xmlns:a16="http://schemas.microsoft.com/office/drawing/2014/main" xmlns="" val="10000"/>
                  </a:ext>
                </a:extLst>
              </a:tr>
              <a:tr h="661460">
                <a:tc>
                  <a:txBody>
                    <a:bodyPr/>
                    <a:lstStyle/>
                    <a:p>
                      <a:pPr algn="ctr"/>
                      <a:r>
                        <a:rPr lang="en-US" sz="2200" b="1" dirty="0" smtClean="0">
                          <a:latin typeface="Georgia" panose="02040502050405020303" pitchFamily="18" charset="0"/>
                          <a:ea typeface="Cambria" panose="02040503050406030204" pitchFamily="18" charset="0"/>
                        </a:rPr>
                        <a:t>Agency</a:t>
                      </a:r>
                      <a:endParaRPr lang="en-IN" sz="2200" b="1" dirty="0">
                        <a:latin typeface="Georgia" panose="02040502050405020303" pitchFamily="18" charset="0"/>
                        <a:ea typeface="Cambria" panose="02040503050406030204" pitchFamily="18" charset="0"/>
                      </a:endParaRPr>
                    </a:p>
                  </a:txBody>
                  <a:tcPr/>
                </a:tc>
                <a:tc>
                  <a:txBody>
                    <a:bodyPr/>
                    <a:lstStyle/>
                    <a:p>
                      <a:pPr algn="ctr"/>
                      <a:r>
                        <a:rPr lang="en-US" sz="2200" b="1" dirty="0" smtClean="0">
                          <a:latin typeface="Georgia" panose="02040502050405020303" pitchFamily="18" charset="0"/>
                          <a:ea typeface="Cambria" panose="02040503050406030204" pitchFamily="18" charset="0"/>
                        </a:rPr>
                        <a:t>Purpose</a:t>
                      </a:r>
                      <a:endParaRPr lang="en-IN" sz="2200" b="1" dirty="0">
                        <a:latin typeface="Georgia" panose="02040502050405020303" pitchFamily="18" charset="0"/>
                        <a:ea typeface="Cambria" panose="02040503050406030204" pitchFamily="18" charset="0"/>
                      </a:endParaRPr>
                    </a:p>
                  </a:txBody>
                  <a:tcPr/>
                </a:tc>
                <a:extLst>
                  <a:ext uri="{0D108BD9-81ED-4DB2-BD59-A6C34878D82A}">
                    <a16:rowId xmlns:a16="http://schemas.microsoft.com/office/drawing/2014/main" xmlns="" val="10001"/>
                  </a:ext>
                </a:extLst>
              </a:tr>
              <a:tr h="1061210">
                <a:tc>
                  <a:txBody>
                    <a:bodyPr/>
                    <a:lstStyle/>
                    <a:p>
                      <a:r>
                        <a:rPr lang="en-US" sz="2200" b="1" i="0" dirty="0" smtClean="0">
                          <a:solidFill>
                            <a:srgbClr val="18191F"/>
                          </a:solidFill>
                          <a:effectLst/>
                          <a:latin typeface="Cambria" panose="02040503050406030204" pitchFamily="18" charset="0"/>
                          <a:ea typeface="Cambria" panose="02040503050406030204" pitchFamily="18" charset="0"/>
                        </a:rPr>
                        <a:t>CKYC</a:t>
                      </a:r>
                      <a:endParaRPr lang="en-IN" sz="2200" b="1"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lang="en-IN" sz="2200" b="0" i="0" dirty="0" smtClean="0">
                          <a:solidFill>
                            <a:srgbClr val="18191F"/>
                          </a:solidFill>
                          <a:effectLst/>
                          <a:latin typeface="Cambria" panose="02040503050406030204" pitchFamily="18" charset="0"/>
                          <a:ea typeface="Cambria" panose="02040503050406030204" pitchFamily="18" charset="0"/>
                        </a:rPr>
                        <a:t>For </a:t>
                      </a:r>
                      <a:r>
                        <a:rPr lang="en-IN" sz="2200" b="0" i="0" dirty="0" smtClean="0">
                          <a:solidFill>
                            <a:srgbClr val="FF0000"/>
                          </a:solidFill>
                          <a:effectLst/>
                          <a:latin typeface="Cambria" panose="02040503050406030204" pitchFamily="18" charset="0"/>
                          <a:ea typeface="Cambria" panose="02040503050406030204" pitchFamily="18" charset="0"/>
                        </a:rPr>
                        <a:t>KYC</a:t>
                      </a:r>
                      <a:r>
                        <a:rPr lang="en-IN" sz="2200" b="0" i="0" dirty="0" smtClean="0">
                          <a:solidFill>
                            <a:srgbClr val="18191F"/>
                          </a:solidFill>
                          <a:effectLst/>
                          <a:latin typeface="Cambria" panose="02040503050406030204" pitchFamily="18" charset="0"/>
                          <a:ea typeface="Cambria" panose="02040503050406030204" pitchFamily="18" charset="0"/>
                        </a:rPr>
                        <a:t> of Customers</a:t>
                      </a:r>
                      <a:r>
                        <a:rPr lang="en-IN" sz="2200" b="0" i="0" baseline="0" dirty="0" smtClean="0">
                          <a:solidFill>
                            <a:srgbClr val="18191F"/>
                          </a:solidFill>
                          <a:effectLst/>
                          <a:latin typeface="Cambria" panose="02040503050406030204" pitchFamily="18" charset="0"/>
                          <a:ea typeface="Cambria" panose="02040503050406030204" pitchFamily="18" charset="0"/>
                        </a:rPr>
                        <a:t> /Clients </a:t>
                      </a:r>
                      <a:endParaRPr lang="en-US" sz="2200" b="0" i="0" dirty="0">
                        <a:solidFill>
                          <a:srgbClr val="18191F"/>
                        </a:solidFill>
                        <a:effectLst/>
                        <a:latin typeface="Cambria" panose="02040503050406030204" pitchFamily="18" charset="0"/>
                        <a:ea typeface="Cambria" panose="02040503050406030204" pitchFamily="18" charset="0"/>
                      </a:endParaRPr>
                    </a:p>
                  </a:txBody>
                  <a:tcPr anchor="ctr"/>
                </a:tc>
              </a:tr>
              <a:tr h="1679923">
                <a:tc>
                  <a:txBody>
                    <a:bodyPr/>
                    <a:lstStyle/>
                    <a:p>
                      <a:r>
                        <a:rPr lang="en-IN" sz="2200" b="1" i="0" dirty="0">
                          <a:solidFill>
                            <a:srgbClr val="18191F"/>
                          </a:solidFill>
                          <a:effectLst/>
                          <a:latin typeface="Cambria" panose="02040503050406030204" pitchFamily="18" charset="0"/>
                          <a:ea typeface="Cambria" panose="02040503050406030204" pitchFamily="18" charset="0"/>
                        </a:rPr>
                        <a:t>FIU-IND</a:t>
                      </a:r>
                    </a:p>
                  </a:txBody>
                  <a:tcPr anchor="ctr"/>
                </a:tc>
                <a:tc>
                  <a:txBody>
                    <a:bodyPr/>
                    <a:lstStyle/>
                    <a:p>
                      <a:pPr algn="just"/>
                      <a:r>
                        <a:rPr lang="en-US" sz="2200" b="0" i="0" dirty="0" smtClean="0">
                          <a:solidFill>
                            <a:srgbClr val="18191F"/>
                          </a:solidFill>
                          <a:effectLst/>
                          <a:latin typeface="Cambria" panose="02040503050406030204" pitchFamily="18" charset="0"/>
                          <a:ea typeface="Cambria" panose="02040503050406030204" pitchFamily="18" charset="0"/>
                        </a:rPr>
                        <a:t>Registration of Entity, Designated</a:t>
                      </a:r>
                      <a:r>
                        <a:rPr lang="en-US" sz="2200" b="0" i="0" baseline="0" dirty="0" smtClean="0">
                          <a:solidFill>
                            <a:srgbClr val="18191F"/>
                          </a:solidFill>
                          <a:effectLst/>
                          <a:latin typeface="Cambria" panose="02040503050406030204" pitchFamily="18" charset="0"/>
                          <a:ea typeface="Cambria" panose="02040503050406030204" pitchFamily="18" charset="0"/>
                        </a:rPr>
                        <a:t> Director, Principal Officer and </a:t>
                      </a:r>
                      <a:r>
                        <a:rPr lang="en-US" sz="2200" b="0" i="0" dirty="0" smtClean="0">
                          <a:solidFill>
                            <a:srgbClr val="18191F"/>
                          </a:solidFill>
                          <a:effectLst/>
                          <a:latin typeface="Cambria" panose="02040503050406030204" pitchFamily="18" charset="0"/>
                          <a:ea typeface="Cambria" panose="02040503050406030204" pitchFamily="18" charset="0"/>
                        </a:rPr>
                        <a:t>Reporting of </a:t>
                      </a:r>
                      <a:r>
                        <a:rPr lang="en-US" sz="2200" b="0" i="0" dirty="0">
                          <a:solidFill>
                            <a:srgbClr val="18191F"/>
                          </a:solidFill>
                          <a:effectLst/>
                          <a:latin typeface="Cambria" panose="02040503050406030204" pitchFamily="18" charset="0"/>
                          <a:ea typeface="Cambria" panose="02040503050406030204" pitchFamily="18" charset="0"/>
                        </a:rPr>
                        <a:t>certain </a:t>
                      </a:r>
                      <a:r>
                        <a:rPr lang="en-US" sz="2200" b="0" i="0" dirty="0" smtClean="0">
                          <a:solidFill>
                            <a:srgbClr val="18191F"/>
                          </a:solidFill>
                          <a:effectLst/>
                          <a:latin typeface="Cambria" panose="02040503050406030204" pitchFamily="18" charset="0"/>
                          <a:ea typeface="Cambria" panose="02040503050406030204" pitchFamily="18" charset="0"/>
                        </a:rPr>
                        <a:t>transaction </a:t>
                      </a:r>
                      <a:r>
                        <a:rPr lang="en-US" sz="2200" b="0" i="0" dirty="0" smtClean="0">
                          <a:solidFill>
                            <a:srgbClr val="FF0000"/>
                          </a:solidFill>
                          <a:effectLst/>
                          <a:latin typeface="Cambria" panose="02040503050406030204" pitchFamily="18" charset="0"/>
                          <a:ea typeface="Cambria" panose="02040503050406030204" pitchFamily="18" charset="0"/>
                        </a:rPr>
                        <a:t>(CTR</a:t>
                      </a:r>
                      <a:r>
                        <a:rPr lang="en-US" sz="2200" b="0" i="0" baseline="0" dirty="0" smtClean="0">
                          <a:solidFill>
                            <a:srgbClr val="FF0000"/>
                          </a:solidFill>
                          <a:effectLst/>
                          <a:latin typeface="Cambria" panose="02040503050406030204" pitchFamily="18" charset="0"/>
                          <a:ea typeface="Cambria" panose="02040503050406030204" pitchFamily="18" charset="0"/>
                        </a:rPr>
                        <a:t> &amp; STR)</a:t>
                      </a:r>
                      <a:r>
                        <a:rPr lang="en-US" sz="2200" b="0" i="0" dirty="0" smtClean="0">
                          <a:solidFill>
                            <a:srgbClr val="FF0000"/>
                          </a:solidFill>
                          <a:effectLst/>
                          <a:latin typeface="Cambria" panose="02040503050406030204" pitchFamily="18" charset="0"/>
                          <a:ea typeface="Cambria" panose="02040503050406030204" pitchFamily="18" charset="0"/>
                        </a:rPr>
                        <a:t> </a:t>
                      </a:r>
                      <a:r>
                        <a:rPr lang="en-US" sz="2200" b="0" i="0" dirty="0">
                          <a:solidFill>
                            <a:srgbClr val="18191F"/>
                          </a:solidFill>
                          <a:effectLst/>
                          <a:latin typeface="Cambria" panose="02040503050406030204" pitchFamily="18" charset="0"/>
                          <a:ea typeface="Cambria" panose="02040503050406030204" pitchFamily="18" charset="0"/>
                        </a:rPr>
                        <a:t>to FIU-IND agency mentioned under rule 3 of PMLA rules 2005</a:t>
                      </a:r>
                    </a:p>
                  </a:txBody>
                  <a:tcPr anchor="ctr"/>
                </a:tc>
                <a:extLst>
                  <a:ext uri="{0D108BD9-81ED-4DB2-BD59-A6C34878D82A}">
                    <a16:rowId xmlns:a16="http://schemas.microsoft.com/office/drawing/2014/main" xmlns="" val="10003"/>
                  </a:ext>
                </a:extLst>
              </a:tr>
              <a:tr h="1108099">
                <a:tc>
                  <a:txBody>
                    <a:bodyPr/>
                    <a:lstStyle/>
                    <a:p>
                      <a:r>
                        <a:rPr lang="en-US" sz="2200" b="1" i="0" dirty="0" smtClean="0">
                          <a:solidFill>
                            <a:srgbClr val="18191F"/>
                          </a:solidFill>
                          <a:effectLst/>
                          <a:latin typeface="Cambria" panose="02040503050406030204" pitchFamily="18" charset="0"/>
                          <a:ea typeface="Cambria" panose="02040503050406030204" pitchFamily="18" charset="0"/>
                        </a:rPr>
                        <a:t>CIC –</a:t>
                      </a:r>
                      <a:r>
                        <a:rPr lang="en-US" sz="2200" b="1" i="0" baseline="0" dirty="0" smtClean="0">
                          <a:solidFill>
                            <a:srgbClr val="18191F"/>
                          </a:solidFill>
                          <a:effectLst/>
                          <a:latin typeface="Cambria" panose="02040503050406030204" pitchFamily="18" charset="0"/>
                          <a:ea typeface="Cambria" panose="02040503050406030204" pitchFamily="18" charset="0"/>
                        </a:rPr>
                        <a:t> CIBIL, Equifax, Experian and CRIF.</a:t>
                      </a:r>
                      <a:endParaRPr lang="en-IN" sz="2200" b="1" i="0" dirty="0">
                        <a:solidFill>
                          <a:srgbClr val="18191F"/>
                        </a:solidFill>
                        <a:effectLst/>
                        <a:latin typeface="Cambria" panose="02040503050406030204" pitchFamily="18" charset="0"/>
                        <a:ea typeface="Cambria" panose="02040503050406030204" pitchFamily="18" charset="0"/>
                      </a:endParaRPr>
                    </a:p>
                  </a:txBody>
                  <a:tcPr anchor="ctr"/>
                </a:tc>
                <a:tc>
                  <a:txBody>
                    <a:bodyPr/>
                    <a:lstStyle/>
                    <a:p>
                      <a:pPr algn="just"/>
                      <a:r>
                        <a:rPr lang="en-US" sz="2200" b="0" i="0" dirty="0" smtClean="0">
                          <a:solidFill>
                            <a:srgbClr val="18191F"/>
                          </a:solidFill>
                          <a:effectLst/>
                          <a:latin typeface="Cambria" panose="02040503050406030204" pitchFamily="18" charset="0"/>
                          <a:ea typeface="Cambria" panose="02040503050406030204" pitchFamily="18" charset="0"/>
                        </a:rPr>
                        <a:t>For reporting of every </a:t>
                      </a:r>
                      <a:r>
                        <a:rPr lang="en-US" sz="2200" b="0" i="0" dirty="0" smtClean="0">
                          <a:solidFill>
                            <a:srgbClr val="FF0000"/>
                          </a:solidFill>
                          <a:effectLst/>
                          <a:latin typeface="Cambria" panose="02040503050406030204" pitchFamily="18" charset="0"/>
                          <a:ea typeface="Cambria" panose="02040503050406030204" pitchFamily="18" charset="0"/>
                        </a:rPr>
                        <a:t>retail loan </a:t>
                      </a:r>
                      <a:r>
                        <a:rPr lang="en-US" sz="2200" b="0" i="0" dirty="0" smtClean="0">
                          <a:solidFill>
                            <a:srgbClr val="18191F"/>
                          </a:solidFill>
                          <a:effectLst/>
                          <a:latin typeface="Cambria" panose="02040503050406030204" pitchFamily="18" charset="0"/>
                          <a:ea typeface="Cambria" panose="02040503050406030204" pitchFamily="18" charset="0"/>
                        </a:rPr>
                        <a:t>taken by a consumer to all four credit information bureaus.</a:t>
                      </a:r>
                      <a:endParaRPr lang="en-US" sz="2200" b="0" i="0" dirty="0">
                        <a:solidFill>
                          <a:srgbClr val="18191F"/>
                        </a:solidFill>
                        <a:effectLst/>
                        <a:latin typeface="Cambria" panose="02040503050406030204" pitchFamily="18" charset="0"/>
                        <a:ea typeface="Cambria" panose="02040503050406030204" pitchFamily="18" charset="0"/>
                      </a:endParaRPr>
                    </a:p>
                  </a:txBody>
                  <a:tcPr anchor="ctr"/>
                </a:tc>
              </a:tr>
              <a:tr h="1108099">
                <a:tc>
                  <a:txBody>
                    <a:bodyPr/>
                    <a:lstStyle/>
                    <a:p>
                      <a:pPr algn="just"/>
                      <a:r>
                        <a:rPr lang="en-IN" sz="2200" b="1" i="0" dirty="0">
                          <a:solidFill>
                            <a:srgbClr val="18191F"/>
                          </a:solidFill>
                          <a:effectLst/>
                          <a:latin typeface="Cambria" panose="02040503050406030204" pitchFamily="18" charset="0"/>
                          <a:ea typeface="Cambria" panose="02040503050406030204" pitchFamily="18" charset="0"/>
                        </a:rPr>
                        <a:t>CERSAI</a:t>
                      </a:r>
                    </a:p>
                  </a:txBody>
                  <a:tcPr anchor="ctr"/>
                </a:tc>
                <a:tc>
                  <a:txBody>
                    <a:bodyPr/>
                    <a:lstStyle/>
                    <a:p>
                      <a:pPr algn="just"/>
                      <a:r>
                        <a:rPr lang="en-IN" sz="2200" b="0" i="0" baseline="0" dirty="0" smtClean="0">
                          <a:solidFill>
                            <a:srgbClr val="18191F"/>
                          </a:solidFill>
                          <a:effectLst/>
                          <a:latin typeface="Cambria" panose="02040503050406030204" pitchFamily="18" charset="0"/>
                          <a:ea typeface="Cambria" panose="02040503050406030204" pitchFamily="18" charset="0"/>
                        </a:rPr>
                        <a:t>For reporting of information regarding </a:t>
                      </a:r>
                      <a:r>
                        <a:rPr lang="en-IN" sz="2200" b="0" i="0" baseline="0" dirty="0" smtClean="0">
                          <a:solidFill>
                            <a:srgbClr val="FF0000"/>
                          </a:solidFill>
                          <a:effectLst/>
                          <a:latin typeface="Cambria" panose="02040503050406030204" pitchFamily="18" charset="0"/>
                          <a:ea typeface="Cambria" panose="02040503050406030204" pitchFamily="18" charset="0"/>
                        </a:rPr>
                        <a:t>mortgage / security interest</a:t>
                      </a:r>
                      <a:r>
                        <a:rPr lang="en-IN" sz="2200" b="0" i="0" baseline="0" dirty="0" smtClean="0">
                          <a:solidFill>
                            <a:srgbClr val="18191F"/>
                          </a:solidFill>
                          <a:effectLst/>
                          <a:latin typeface="Cambria" panose="02040503050406030204" pitchFamily="18" charset="0"/>
                          <a:ea typeface="Cambria" panose="02040503050406030204" pitchFamily="18" charset="0"/>
                        </a:rPr>
                        <a:t>.</a:t>
                      </a:r>
                      <a:endParaRPr lang="en-IN" sz="2200" b="0" i="0" dirty="0">
                        <a:solidFill>
                          <a:srgbClr val="18191F"/>
                        </a:solidFill>
                        <a:effectLst/>
                        <a:latin typeface="Cambria" panose="02040503050406030204" pitchFamily="18" charset="0"/>
                        <a:ea typeface="Cambria" panose="02040503050406030204" pitchFamily="18" charset="0"/>
                      </a:endParaRPr>
                    </a:p>
                  </a:txBody>
                  <a:tcPr anchor="ctr"/>
                </a:tc>
              </a:tr>
            </a:tbl>
          </a:graphicData>
        </a:graphic>
      </p:graphicFrame>
    </p:spTree>
    <p:extLst>
      <p:ext uri="{BB962C8B-B14F-4D97-AF65-F5344CB8AC3E}">
        <p14:creationId xmlns:p14="http://schemas.microsoft.com/office/powerpoint/2010/main" val="24909428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000" b="1" i="1" dirty="0" smtClean="0"/>
              <a:t>Credit Information Companies (Regulation) Act, 2005 (CIC Act)</a:t>
            </a:r>
            <a:endParaRPr lang="en-IN" sz="4000" b="1" i="1" dirty="0"/>
          </a:p>
        </p:txBody>
      </p:sp>
    </p:spTree>
    <p:extLst>
      <p:ext uri="{BB962C8B-B14F-4D97-AF65-F5344CB8AC3E}">
        <p14:creationId xmlns:p14="http://schemas.microsoft.com/office/powerpoint/2010/main" val="477010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611560" y="404664"/>
          <a:ext cx="7848872" cy="5782943"/>
        </p:xfrm>
        <a:graphic>
          <a:graphicData uri="http://schemas.openxmlformats.org/drawingml/2006/table">
            <a:tbl>
              <a:tblPr firstRow="1" bandRow="1">
                <a:tableStyleId>{5C22544A-7EE6-4342-B048-85BDC9FD1C3A}</a:tableStyleId>
              </a:tblPr>
              <a:tblGrid>
                <a:gridCol w="7848872"/>
              </a:tblGrid>
              <a:tr h="495857">
                <a:tc>
                  <a:txBody>
                    <a:bodyPr/>
                    <a:lstStyle/>
                    <a:p>
                      <a:pPr algn="ctr"/>
                      <a:r>
                        <a:rPr lang="en-US" sz="2800" dirty="0" smtClean="0"/>
                        <a:t>Credit Information Company (CIC)</a:t>
                      </a:r>
                      <a:endParaRPr lang="en-IN" dirty="0"/>
                    </a:p>
                  </a:txBody>
                  <a:tcPr/>
                </a:tc>
              </a:tr>
              <a:tr h="5264783">
                <a:tc>
                  <a:txBody>
                    <a:bodyPr/>
                    <a:lstStyle/>
                    <a:p>
                      <a:pPr algn="just"/>
                      <a:endParaRPr kumimoji="0" lang="en-US" sz="2300" b="0" i="0" kern="1200" dirty="0" smtClean="0">
                        <a:solidFill>
                          <a:schemeClr val="dk1"/>
                        </a:solidFill>
                        <a:effectLst/>
                        <a:latin typeface="+mn-lt"/>
                        <a:ea typeface="+mn-ea"/>
                        <a:cs typeface="+mn-cs"/>
                      </a:endParaRPr>
                    </a:p>
                  </a:txBody>
                  <a:tcPr/>
                </a:tc>
              </a:tr>
            </a:tbl>
          </a:graphicData>
        </a:graphic>
      </p:graphicFrame>
      <p:graphicFrame>
        <p:nvGraphicFramePr>
          <p:cNvPr id="2" name="Diagram 1"/>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6268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80533910"/>
              </p:ext>
            </p:extLst>
          </p:nvPr>
        </p:nvGraphicFramePr>
        <p:xfrm>
          <a:off x="251520" y="404664"/>
          <a:ext cx="8568952" cy="6048672"/>
        </p:xfrm>
        <a:graphic>
          <a:graphicData uri="http://schemas.openxmlformats.org/drawingml/2006/table">
            <a:tbl>
              <a:tblPr firstRow="1" bandRow="1">
                <a:tableStyleId>{5C22544A-7EE6-4342-B048-85BDC9FD1C3A}</a:tableStyleId>
              </a:tblPr>
              <a:tblGrid>
                <a:gridCol w="8568952"/>
              </a:tblGrid>
              <a:tr h="520650">
                <a:tc>
                  <a:txBody>
                    <a:bodyPr/>
                    <a:lstStyle/>
                    <a:p>
                      <a:pPr algn="ctr"/>
                      <a:r>
                        <a:rPr lang="en-US" sz="2200" dirty="0" smtClean="0">
                          <a:latin typeface="Cambria" panose="02040503050406030204" pitchFamily="18" charset="0"/>
                          <a:ea typeface="Cambria" panose="02040503050406030204" pitchFamily="18" charset="0"/>
                        </a:rPr>
                        <a:t>Background</a:t>
                      </a:r>
                      <a:endParaRPr lang="en-IN" sz="2200" dirty="0">
                        <a:latin typeface="Cambria" panose="02040503050406030204" pitchFamily="18" charset="0"/>
                        <a:ea typeface="Cambria" panose="02040503050406030204" pitchFamily="18" charset="0"/>
                      </a:endParaRPr>
                    </a:p>
                  </a:txBody>
                  <a:tcPr/>
                </a:tc>
              </a:tr>
              <a:tr h="5528022">
                <a:tc>
                  <a:txBody>
                    <a:bodyPr/>
                    <a:lstStyle/>
                    <a:p>
                      <a:pPr algn="just"/>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In India there are four credit information bureaus – </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Equifax</a:t>
                      </a:r>
                      <a:r>
                        <a:rPr kumimoji="0" lang="en-US" sz="2200" b="1" i="0" kern="1200" dirty="0" smtClean="0">
                          <a:solidFill>
                            <a:schemeClr val="bg1"/>
                          </a:solidFill>
                          <a:effectLst/>
                          <a:latin typeface="Cambria" panose="02040503050406030204" pitchFamily="18" charset="0"/>
                          <a:ea typeface="Cambria" panose="02040503050406030204" pitchFamily="18" charset="0"/>
                          <a:cs typeface="+mn-cs"/>
                        </a:rPr>
                        <a:t>,</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 </a:t>
                      </a:r>
                      <a:r>
                        <a:rPr kumimoji="0" lang="en-US" sz="2200" b="1" i="0" kern="1200" dirty="0" err="1" smtClean="0">
                          <a:solidFill>
                            <a:srgbClr val="FF0000"/>
                          </a:solidFill>
                          <a:effectLst/>
                          <a:latin typeface="Cambria" panose="02040503050406030204" pitchFamily="18" charset="0"/>
                          <a:ea typeface="Cambria" panose="02040503050406030204" pitchFamily="18" charset="0"/>
                          <a:cs typeface="+mn-cs"/>
                        </a:rPr>
                        <a:t>TransUnion</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 CIBIL</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a:t>
                      </a:r>
                      <a:r>
                        <a:rPr kumimoji="0" lang="en-US" sz="2200" b="1" i="0" kern="1200" baseline="0" dirty="0" smtClean="0">
                          <a:solidFill>
                            <a:srgbClr val="FF0000"/>
                          </a:solidFill>
                          <a:effectLst/>
                          <a:latin typeface="Cambria" panose="02040503050406030204" pitchFamily="18" charset="0"/>
                          <a:ea typeface="Cambria" panose="02040503050406030204" pitchFamily="18" charset="0"/>
                          <a:cs typeface="+mn-cs"/>
                        </a:rPr>
                        <a:t> </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Experian</a:t>
                      </a:r>
                      <a:r>
                        <a:rPr kumimoji="0" lang="en-US" sz="2200" b="1" i="0" kern="1200" dirty="0" smtClean="0">
                          <a:solidFill>
                            <a:schemeClr val="bg1"/>
                          </a:solidFill>
                          <a:effectLst/>
                          <a:latin typeface="Cambria" panose="02040503050406030204" pitchFamily="18" charset="0"/>
                          <a:ea typeface="Cambria" panose="02040503050406030204" pitchFamily="18" charset="0"/>
                          <a:cs typeface="+mn-cs"/>
                        </a:rPr>
                        <a:t>,</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 </a:t>
                      </a:r>
                      <a:r>
                        <a:rPr kumimoji="0" lang="en-US" sz="2200" b="0" i="0" kern="1200" dirty="0" smtClean="0">
                          <a:solidFill>
                            <a:schemeClr val="bg1"/>
                          </a:solidFill>
                          <a:effectLst/>
                          <a:latin typeface="Cambria" panose="02040503050406030204" pitchFamily="18" charset="0"/>
                          <a:ea typeface="Cambria" panose="02040503050406030204" pitchFamily="18" charset="0"/>
                          <a:cs typeface="+mn-cs"/>
                        </a:rPr>
                        <a:t>and</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 CRIF High Mark</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 These credit information bureaus are directly regulated by the Reserve Bank of India’s Department of Banking Operations and Development. As per the provisions of 2005 Credit Information Companies (Regulations) Act (CICRA), all banks, financial institutions and NBFCs are required to </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report every retail loan taken by a consumer</a:t>
                      </a: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to all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the four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credit information</a:t>
                      </a: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bureaus.</a:t>
                      </a:r>
                    </a:p>
                    <a:p>
                      <a:pPr algn="just"/>
                      <a:r>
                        <a:rPr lang="en-US" sz="2200" dirty="0" smtClean="0">
                          <a:latin typeface="Cambria" panose="02040503050406030204" pitchFamily="18" charset="0"/>
                          <a:ea typeface="Cambria" panose="02040503050406030204" pitchFamily="18" charset="0"/>
                        </a:rPr>
                        <a:t/>
                      </a:r>
                      <a:br>
                        <a:rPr lang="en-US" sz="2200" dirty="0" smtClean="0">
                          <a:latin typeface="Cambria" panose="02040503050406030204" pitchFamily="18" charset="0"/>
                          <a:ea typeface="Cambria" panose="02040503050406030204" pitchFamily="18" charset="0"/>
                        </a:rPr>
                      </a:b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It is mandatory for all financial institutions and commercial bank which provides/lending money and Credit Institutions (CIs) </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shall become members of all four CICs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and </a:t>
                      </a:r>
                      <a:r>
                        <a:rPr kumimoji="0" lang="en-US" sz="2200" b="1" i="0" kern="1200" dirty="0" smtClean="0">
                          <a:solidFill>
                            <a:srgbClr val="FF0000"/>
                          </a:solidFill>
                          <a:effectLst/>
                          <a:latin typeface="Cambria" panose="02040503050406030204" pitchFamily="18" charset="0"/>
                          <a:ea typeface="Cambria" panose="02040503050406030204" pitchFamily="18" charset="0"/>
                          <a:cs typeface="+mn-cs"/>
                        </a:rPr>
                        <a:t>submit data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(including historical data) to them.</a:t>
                      </a:r>
                    </a:p>
                  </a:txBody>
                  <a:tcPr/>
                </a:tc>
              </a:tr>
            </a:tbl>
          </a:graphicData>
        </a:graphic>
      </p:graphicFrame>
    </p:spTree>
    <p:extLst>
      <p:ext uri="{BB962C8B-B14F-4D97-AF65-F5344CB8AC3E}">
        <p14:creationId xmlns:p14="http://schemas.microsoft.com/office/powerpoint/2010/main" val="3318485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16881143"/>
              </p:ext>
            </p:extLst>
          </p:nvPr>
        </p:nvGraphicFramePr>
        <p:xfrm>
          <a:off x="323528" y="404664"/>
          <a:ext cx="8568952" cy="6192688"/>
        </p:xfrm>
        <a:graphic>
          <a:graphicData uri="http://schemas.openxmlformats.org/drawingml/2006/table">
            <a:tbl>
              <a:tblPr firstRow="1" bandRow="1">
                <a:tableStyleId>{5C22544A-7EE6-4342-B048-85BDC9FD1C3A}</a:tableStyleId>
              </a:tblPr>
              <a:tblGrid>
                <a:gridCol w="8568952"/>
              </a:tblGrid>
              <a:tr h="526717">
                <a:tc>
                  <a:txBody>
                    <a:bodyPr/>
                    <a:lstStyle/>
                    <a:p>
                      <a:pPr algn="ctr"/>
                      <a:r>
                        <a:rPr lang="en-US" sz="2200" dirty="0" smtClean="0">
                          <a:latin typeface="Cambria" panose="02040503050406030204" pitchFamily="18" charset="0"/>
                          <a:ea typeface="Cambria" panose="02040503050406030204" pitchFamily="18" charset="0"/>
                        </a:rPr>
                        <a:t>Registration</a:t>
                      </a:r>
                      <a:r>
                        <a:rPr lang="en-US" sz="2200" baseline="0" dirty="0" smtClean="0">
                          <a:latin typeface="Cambria" panose="02040503050406030204" pitchFamily="18" charset="0"/>
                          <a:ea typeface="Cambria" panose="02040503050406030204" pitchFamily="18" charset="0"/>
                        </a:rPr>
                        <a:t> </a:t>
                      </a:r>
                      <a:endParaRPr lang="en-IN" sz="2200" dirty="0">
                        <a:latin typeface="Cambria" panose="02040503050406030204" pitchFamily="18" charset="0"/>
                        <a:ea typeface="Cambria" panose="02040503050406030204" pitchFamily="18" charset="0"/>
                      </a:endParaRPr>
                    </a:p>
                  </a:txBody>
                  <a:tcPr/>
                </a:tc>
              </a:tr>
              <a:tr h="5665971">
                <a:tc>
                  <a:txBody>
                    <a:bodyPr/>
                    <a:lstStyle/>
                    <a:p>
                      <a:pPr marL="342900" indent="-342900" algn="just">
                        <a:spcBef>
                          <a:spcPts val="600"/>
                        </a:spcBef>
                        <a:spcAft>
                          <a:spcPts val="600"/>
                        </a:spcAft>
                        <a:buFont typeface="Wingdings" panose="05000000000000000000" pitchFamily="2" charset="2"/>
                        <a:buChar char="§"/>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Make</a:t>
                      </a: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 application for registration with respective CIC</a:t>
                      </a:r>
                    </a:p>
                    <a:p>
                      <a:pPr marL="342900" indent="-342900" algn="just">
                        <a:spcBef>
                          <a:spcPts val="600"/>
                        </a:spcBef>
                        <a:spcAft>
                          <a:spcPts val="600"/>
                        </a:spcAft>
                        <a:buFont typeface="Wingdings" panose="05000000000000000000" pitchFamily="2" charset="2"/>
                        <a:buChar char="§"/>
                      </a:pP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Upon receipt of the same they will process the same </a:t>
                      </a:r>
                    </a:p>
                    <a:p>
                      <a:pPr marL="342900" indent="-342900" algn="just">
                        <a:spcBef>
                          <a:spcPts val="600"/>
                        </a:spcBef>
                        <a:spcAft>
                          <a:spcPts val="600"/>
                        </a:spcAft>
                        <a:buFont typeface="Wingdings" panose="05000000000000000000" pitchFamily="2" charset="2"/>
                        <a:buChar char="§"/>
                      </a:pP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Make payment of requisite charges :</a:t>
                      </a:r>
                    </a:p>
                    <a:p>
                      <a:pPr marL="896938" indent="-342900" algn="just">
                        <a:spcBef>
                          <a:spcPts val="600"/>
                        </a:spcBef>
                        <a:spcAft>
                          <a:spcPts val="600"/>
                        </a:spcAft>
                        <a:buFont typeface="Arial" panose="020B0604020202020204" pitchFamily="34" charset="0"/>
                        <a:buChar char="•"/>
                      </a:pP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Membership fee: INR 10,000/-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(plus taxes @18%)</a:t>
                      </a:r>
                    </a:p>
                    <a:p>
                      <a:pPr marL="896938" indent="-342900" algn="just">
                        <a:spcBef>
                          <a:spcPts val="600"/>
                        </a:spcBef>
                        <a:spcAft>
                          <a:spcPts val="600"/>
                        </a:spcAft>
                        <a:buFont typeface="Arial" panose="020B0604020202020204" pitchFamily="34" charset="0"/>
                        <a:buChar char="•"/>
                      </a:pP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Annual fee: INR 5,000/-</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 (plus taxes @18%)</a:t>
                      </a:r>
                    </a:p>
                    <a:p>
                      <a:pPr marL="342900" indent="-342900" algn="just">
                        <a:spcBef>
                          <a:spcPts val="600"/>
                        </a:spcBef>
                        <a:spcAft>
                          <a:spcPts val="600"/>
                        </a:spcAft>
                        <a:buFont typeface="Wingdings" panose="05000000000000000000" pitchFamily="2" charset="2"/>
                        <a:buChar char="§"/>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CIC will</a:t>
                      </a: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 register the entity and provide credentials for login and filing report</a:t>
                      </a:r>
                    </a:p>
                    <a:p>
                      <a:pPr marL="342900" indent="-342900" algn="just">
                        <a:spcBef>
                          <a:spcPts val="600"/>
                        </a:spcBef>
                        <a:spcAft>
                          <a:spcPts val="600"/>
                        </a:spcAft>
                        <a:buFont typeface="Wingdings" panose="05000000000000000000" pitchFamily="2" charset="2"/>
                        <a:buChar char="§"/>
                      </a:pP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Every year the membership needs to be renewed</a:t>
                      </a:r>
                    </a:p>
                    <a:p>
                      <a:pPr marL="342900" indent="-342900" algn="just">
                        <a:spcBef>
                          <a:spcPts val="600"/>
                        </a:spcBef>
                        <a:spcAft>
                          <a:spcPts val="600"/>
                        </a:spcAft>
                        <a:buFont typeface="Wingdings" panose="05000000000000000000" pitchFamily="2" charset="2"/>
                        <a:buChar char="§"/>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Once registration done successfully, the</a:t>
                      </a: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 entity</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 can access all the data available with</a:t>
                      </a: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 CIC</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a:t>
                      </a:r>
                    </a:p>
                    <a:p>
                      <a:pPr marL="342900" indent="-342900" algn="just">
                        <a:spcBef>
                          <a:spcPts val="600"/>
                        </a:spcBef>
                        <a:spcAft>
                          <a:spcPts val="600"/>
                        </a:spcAft>
                        <a:buFont typeface="Wingdings" panose="05000000000000000000" pitchFamily="2" charset="2"/>
                        <a:buChar char="§"/>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Upon</a:t>
                      </a:r>
                      <a:r>
                        <a:rPr kumimoji="0" lang="en-US" sz="2200" b="0" i="0" kern="1200" baseline="0" dirty="0" smtClean="0">
                          <a:solidFill>
                            <a:schemeClr val="dk1"/>
                          </a:solidFill>
                          <a:effectLst/>
                          <a:latin typeface="Cambria" panose="02040503050406030204" pitchFamily="18" charset="0"/>
                          <a:ea typeface="Cambria" panose="02040503050406030204" pitchFamily="18" charset="0"/>
                          <a:cs typeface="+mn-cs"/>
                        </a:rPr>
                        <a:t> Registration the entity needs to file the monthly report with the CIC within 10 days of end of each month.</a:t>
                      </a:r>
                      <a:endParaRPr kumimoji="0" lang="en-US" sz="2200" b="0" i="0" kern="1200" dirty="0" smtClean="0">
                        <a:solidFill>
                          <a:schemeClr val="dk1"/>
                        </a:solidFill>
                        <a:effectLst/>
                        <a:latin typeface="Cambria" panose="02040503050406030204" pitchFamily="18" charset="0"/>
                        <a:ea typeface="Cambria" panose="02040503050406030204" pitchFamily="18" charset="0"/>
                        <a:cs typeface="+mn-cs"/>
                      </a:endParaRPr>
                    </a:p>
                  </a:txBody>
                  <a:tcPr/>
                </a:tc>
              </a:tr>
            </a:tbl>
          </a:graphicData>
        </a:graphic>
      </p:graphicFrame>
    </p:spTree>
    <p:extLst>
      <p:ext uri="{BB962C8B-B14F-4D97-AF65-F5344CB8AC3E}">
        <p14:creationId xmlns:p14="http://schemas.microsoft.com/office/powerpoint/2010/main" val="1357318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89557989"/>
              </p:ext>
            </p:extLst>
          </p:nvPr>
        </p:nvGraphicFramePr>
        <p:xfrm>
          <a:off x="395536" y="404664"/>
          <a:ext cx="8280920" cy="5544616"/>
        </p:xfrm>
        <a:graphic>
          <a:graphicData uri="http://schemas.openxmlformats.org/drawingml/2006/table">
            <a:tbl>
              <a:tblPr firstRow="1" bandRow="1">
                <a:tableStyleId>{5C22544A-7EE6-4342-B048-85BDC9FD1C3A}</a:tableStyleId>
              </a:tblPr>
              <a:tblGrid>
                <a:gridCol w="8280920"/>
              </a:tblGrid>
              <a:tr h="547709">
                <a:tc>
                  <a:txBody>
                    <a:bodyPr/>
                    <a:lstStyle/>
                    <a:p>
                      <a:pPr algn="ctr"/>
                      <a:r>
                        <a:rPr kumimoji="0" lang="en-US" sz="2200" b="1" i="0" kern="1200" dirty="0" smtClean="0">
                          <a:solidFill>
                            <a:schemeClr val="lt1"/>
                          </a:solidFill>
                          <a:effectLst/>
                          <a:latin typeface="Cambria" panose="02040503050406030204" pitchFamily="18" charset="0"/>
                          <a:ea typeface="Cambria" panose="02040503050406030204" pitchFamily="18" charset="0"/>
                          <a:cs typeface="+mn-cs"/>
                        </a:rPr>
                        <a:t>Information provided by CIC to the Lender</a:t>
                      </a:r>
                      <a:endParaRPr lang="en-IN" sz="2200" b="1" dirty="0">
                        <a:latin typeface="Cambria" panose="02040503050406030204" pitchFamily="18" charset="0"/>
                        <a:ea typeface="Cambria" panose="02040503050406030204" pitchFamily="18" charset="0"/>
                      </a:endParaRPr>
                    </a:p>
                  </a:txBody>
                  <a:tcPr/>
                </a:tc>
              </a:tr>
              <a:tr h="4996907">
                <a:tc>
                  <a:txBody>
                    <a:bodyPr/>
                    <a:lstStyle/>
                    <a:p>
                      <a:pPr marL="285750" indent="-285750" algn="just">
                        <a:buFont typeface="Wingdings" panose="05000000000000000000" pitchFamily="2" charset="2"/>
                        <a:buChar char="Ø"/>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A detailed description of a </a:t>
                      </a: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borrower’s credit pattern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across all loan accounts held. </a:t>
                      </a:r>
                    </a:p>
                    <a:p>
                      <a:pPr marL="0" indent="0" algn="just">
                        <a:buFont typeface="Wingdings" panose="05000000000000000000" pitchFamily="2" charset="2"/>
                        <a:buNone/>
                      </a:pPr>
                      <a:endParaRPr kumimoji="0" lang="en-US" sz="2200" b="0" i="0" kern="1200" dirty="0" smtClean="0">
                        <a:solidFill>
                          <a:schemeClr val="dk1"/>
                        </a:solidFill>
                        <a:effectLst/>
                        <a:latin typeface="Cambria" panose="02040503050406030204" pitchFamily="18" charset="0"/>
                        <a:ea typeface="Cambria" panose="02040503050406030204" pitchFamily="18" charset="0"/>
                        <a:cs typeface="+mn-cs"/>
                      </a:endParaRPr>
                    </a:p>
                    <a:p>
                      <a:pPr marL="285750" indent="-285750" algn="just">
                        <a:buFont typeface="Wingdings" panose="05000000000000000000" pitchFamily="2" charset="2"/>
                        <a:buChar char="Ø"/>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The </a:t>
                      </a: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repayment history/</a:t>
                      </a:r>
                      <a:r>
                        <a:rPr kumimoji="0" lang="en-US" sz="2200" b="0" i="0" kern="1200" dirty="0" err="1" smtClean="0">
                          <a:solidFill>
                            <a:srgbClr val="FF0000"/>
                          </a:solidFill>
                          <a:effectLst/>
                          <a:latin typeface="Cambria" panose="02040503050406030204" pitchFamily="18" charset="0"/>
                          <a:ea typeface="Cambria" panose="02040503050406030204" pitchFamily="18" charset="0"/>
                          <a:cs typeface="+mn-cs"/>
                        </a:rPr>
                        <a:t>behaviour</a:t>
                      </a: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of a borrower as reported by the lenders.</a:t>
                      </a:r>
                    </a:p>
                    <a:p>
                      <a:pPr marL="285750" indent="-285750" algn="just">
                        <a:buFont typeface="Wingdings" panose="05000000000000000000" pitchFamily="2" charset="2"/>
                        <a:buChar char="Ø"/>
                      </a:pPr>
                      <a:endParaRPr kumimoji="0" lang="en-US" sz="2200" b="0" i="0" kern="1200" dirty="0" smtClean="0">
                        <a:solidFill>
                          <a:schemeClr val="dk1"/>
                        </a:solidFill>
                        <a:effectLst/>
                        <a:latin typeface="Cambria" panose="02040503050406030204" pitchFamily="18" charset="0"/>
                        <a:ea typeface="Cambria" panose="02040503050406030204" pitchFamily="18" charset="0"/>
                        <a:cs typeface="+mn-cs"/>
                      </a:endParaRPr>
                    </a:p>
                    <a:p>
                      <a:pPr marL="285750" indent="-285750" algn="just">
                        <a:buFont typeface="Wingdings" panose="05000000000000000000" pitchFamily="2" charset="2"/>
                        <a:buChar char="Ø"/>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The </a:t>
                      </a: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identification information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like name, address and other information of the potential borrower as mentioned by member companies </a:t>
                      </a:r>
                    </a:p>
                    <a:p>
                      <a:pPr marL="285750" indent="-285750" algn="just">
                        <a:buFont typeface="Wingdings" panose="05000000000000000000" pitchFamily="2" charset="2"/>
                        <a:buChar char="Ø"/>
                      </a:pPr>
                      <a:endParaRPr kumimoji="0" lang="en-US" sz="2200" b="0" i="0" kern="1200" dirty="0" smtClean="0">
                        <a:solidFill>
                          <a:schemeClr val="dk1"/>
                        </a:solidFill>
                        <a:effectLst/>
                        <a:latin typeface="Cambria" panose="02040503050406030204" pitchFamily="18" charset="0"/>
                        <a:ea typeface="Cambria" panose="02040503050406030204" pitchFamily="18" charset="0"/>
                        <a:cs typeface="+mn-cs"/>
                      </a:endParaRPr>
                    </a:p>
                    <a:p>
                      <a:pPr marL="285750" indent="-285750" algn="just">
                        <a:buFont typeface="Wingdings" panose="05000000000000000000" pitchFamily="2" charset="2"/>
                        <a:buChar char="Ø"/>
                      </a:pP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Information on prospective borrower </a:t>
                      </a:r>
                      <a:r>
                        <a:rPr kumimoji="0" lang="en-US" sz="2200" b="0" i="0" kern="1200" dirty="0" smtClean="0">
                          <a:solidFill>
                            <a:srgbClr val="FF0000"/>
                          </a:solidFill>
                          <a:effectLst/>
                          <a:latin typeface="Cambria" panose="02040503050406030204" pitchFamily="18" charset="0"/>
                          <a:ea typeface="Cambria" panose="02040503050406030204" pitchFamily="18" charset="0"/>
                          <a:cs typeface="+mn-cs"/>
                        </a:rPr>
                        <a:t>creditworthiness </a:t>
                      </a:r>
                      <a:r>
                        <a:rPr kumimoji="0" lang="en-US" sz="2200" b="0" i="0" kern="1200" dirty="0" smtClean="0">
                          <a:solidFill>
                            <a:schemeClr val="dk1"/>
                          </a:solidFill>
                          <a:effectLst/>
                          <a:latin typeface="Cambria" panose="02040503050406030204" pitchFamily="18" charset="0"/>
                          <a:ea typeface="Cambria" panose="02040503050406030204" pitchFamily="18" charset="0"/>
                          <a:cs typeface="+mn-cs"/>
                        </a:rPr>
                        <a:t>supported the info provided by the contributing members Access to CIC Portal (upon registration) which enables member institutions to look at all the above information.</a:t>
                      </a:r>
                    </a:p>
                  </a:txBody>
                  <a:tcPr/>
                </a:tc>
              </a:tr>
            </a:tbl>
          </a:graphicData>
        </a:graphic>
      </p:graphicFrame>
    </p:spTree>
    <p:extLst>
      <p:ext uri="{BB962C8B-B14F-4D97-AF65-F5344CB8AC3E}">
        <p14:creationId xmlns:p14="http://schemas.microsoft.com/office/powerpoint/2010/main" val="4929036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07504" y="332656"/>
          <a:ext cx="8784976" cy="5385048"/>
        </p:xfrm>
        <a:graphic>
          <a:graphicData uri="http://schemas.openxmlformats.org/drawingml/2006/table">
            <a:tbl>
              <a:tblPr firstRow="1" bandRow="1">
                <a:tableStyleId>{5C22544A-7EE6-4342-B048-85BDC9FD1C3A}</a:tableStyleId>
              </a:tblPr>
              <a:tblGrid>
                <a:gridCol w="8784976"/>
              </a:tblGrid>
              <a:tr h="432048">
                <a:tc>
                  <a:txBody>
                    <a:bodyPr/>
                    <a:lstStyle/>
                    <a:p>
                      <a:pPr algn="ctr"/>
                      <a:r>
                        <a:rPr lang="en-US" sz="2200" dirty="0" smtClean="0">
                          <a:latin typeface="Cambria" panose="02040503050406030204" pitchFamily="18" charset="0"/>
                          <a:ea typeface="Cambria" panose="02040503050406030204" pitchFamily="18" charset="0"/>
                        </a:rPr>
                        <a:t>List of Documents Required for</a:t>
                      </a:r>
                      <a:r>
                        <a:rPr lang="en-US" sz="2200" baseline="0" dirty="0" smtClean="0">
                          <a:latin typeface="Cambria" panose="02040503050406030204" pitchFamily="18" charset="0"/>
                          <a:ea typeface="Cambria" panose="02040503050406030204" pitchFamily="18" charset="0"/>
                        </a:rPr>
                        <a:t> Registration with CIC</a:t>
                      </a:r>
                      <a:endParaRPr lang="en-IN" sz="2200" dirty="0">
                        <a:latin typeface="Cambria" panose="02040503050406030204" pitchFamily="18" charset="0"/>
                        <a:ea typeface="Cambria" panose="02040503050406030204" pitchFamily="18" charset="0"/>
                      </a:endParaRPr>
                    </a:p>
                  </a:txBody>
                  <a:tcPr/>
                </a:tc>
              </a:tr>
              <a:tr h="3096344">
                <a:tc>
                  <a:txBody>
                    <a:bodyPr/>
                    <a:lstStyle/>
                    <a:p>
                      <a:pPr algn="just">
                        <a:spcBef>
                          <a:spcPts val="600"/>
                        </a:spcBef>
                        <a:spcAft>
                          <a:spcPts val="600"/>
                        </a:spcAft>
                      </a:pPr>
                      <a:r>
                        <a:rPr lang="en-US" sz="2200" dirty="0" smtClean="0">
                          <a:latin typeface="Cambria" panose="02040503050406030204" pitchFamily="18" charset="0"/>
                          <a:ea typeface="Cambria" panose="02040503050406030204" pitchFamily="18" charset="0"/>
                        </a:rPr>
                        <a:t>The list</a:t>
                      </a:r>
                      <a:r>
                        <a:rPr lang="en-US" sz="2200" baseline="0" dirty="0" smtClean="0">
                          <a:latin typeface="Cambria" panose="02040503050406030204" pitchFamily="18" charset="0"/>
                          <a:ea typeface="Cambria" panose="02040503050406030204" pitchFamily="18" charset="0"/>
                        </a:rPr>
                        <a:t> of documents required for registration are as follows:</a:t>
                      </a:r>
                    </a:p>
                    <a:p>
                      <a:pPr marL="342900" indent="-342900" algn="just">
                        <a:spcBef>
                          <a:spcPts val="600"/>
                        </a:spcBef>
                        <a:spcAft>
                          <a:spcPts val="600"/>
                        </a:spcAft>
                        <a:buFont typeface="+mj-lt"/>
                        <a:buAutoNum type="arabicPeriod"/>
                      </a:pPr>
                      <a:r>
                        <a:rPr lang="en-US" sz="2200" baseline="0" dirty="0" smtClean="0">
                          <a:latin typeface="Cambria" panose="02040503050406030204" pitchFamily="18" charset="0"/>
                          <a:ea typeface="Cambria" panose="02040503050406030204" pitchFamily="18" charset="0"/>
                        </a:rPr>
                        <a:t>Company Details – Corporate Identification Number (CIN), Permanent Account Number (PAN) and GST Number.</a:t>
                      </a:r>
                    </a:p>
                    <a:p>
                      <a:pPr marL="342900" indent="-342900" algn="just">
                        <a:spcBef>
                          <a:spcPts val="600"/>
                        </a:spcBef>
                        <a:spcAft>
                          <a:spcPts val="600"/>
                        </a:spcAft>
                        <a:buFont typeface="+mj-lt"/>
                        <a:buAutoNum type="arabicPeriod"/>
                      </a:pPr>
                      <a:r>
                        <a:rPr lang="en-US" sz="2200" dirty="0" smtClean="0">
                          <a:latin typeface="Cambria" panose="02040503050406030204" pitchFamily="18" charset="0"/>
                          <a:ea typeface="Cambria" panose="02040503050406030204" pitchFamily="18" charset="0"/>
                        </a:rPr>
                        <a:t>Reserve Bank</a:t>
                      </a:r>
                      <a:r>
                        <a:rPr lang="en-US" sz="2200" baseline="0" dirty="0" smtClean="0">
                          <a:latin typeface="Cambria" panose="02040503050406030204" pitchFamily="18" charset="0"/>
                          <a:ea typeface="Cambria" panose="02040503050406030204" pitchFamily="18" charset="0"/>
                        </a:rPr>
                        <a:t> of India (RBI) Registration Certificate</a:t>
                      </a:r>
                    </a:p>
                    <a:p>
                      <a:pPr marL="342900" indent="-342900" algn="just">
                        <a:spcBef>
                          <a:spcPts val="600"/>
                        </a:spcBef>
                        <a:spcAft>
                          <a:spcPts val="600"/>
                        </a:spcAft>
                        <a:buFont typeface="+mj-lt"/>
                        <a:buAutoNum type="arabicPeriod"/>
                      </a:pPr>
                      <a:r>
                        <a:rPr lang="en-US" sz="2200" baseline="0" dirty="0" smtClean="0">
                          <a:latin typeface="Cambria" panose="02040503050406030204" pitchFamily="18" charset="0"/>
                          <a:ea typeface="Cambria" panose="02040503050406030204" pitchFamily="18" charset="0"/>
                        </a:rPr>
                        <a:t>Name and Contact Details of (email id and mobile number) of Nodal Officer, </a:t>
                      </a:r>
                      <a:r>
                        <a:rPr lang="en-US" sz="2200" baseline="0" dirty="0" err="1" smtClean="0">
                          <a:latin typeface="Cambria" panose="02040503050406030204" pitchFamily="18" charset="0"/>
                          <a:ea typeface="Cambria" panose="02040503050406030204" pitchFamily="18" charset="0"/>
                        </a:rPr>
                        <a:t>Authorised</a:t>
                      </a:r>
                      <a:r>
                        <a:rPr lang="en-US" sz="2200" baseline="0" dirty="0" smtClean="0">
                          <a:latin typeface="Cambria" panose="02040503050406030204" pitchFamily="18" charset="0"/>
                          <a:ea typeface="Cambria" panose="02040503050406030204" pitchFamily="18" charset="0"/>
                        </a:rPr>
                        <a:t> Signatory, Billing Contact Person and users to be created for Data Submission to CIC.</a:t>
                      </a:r>
                    </a:p>
                    <a:p>
                      <a:pPr marL="342900" indent="-342900" algn="just">
                        <a:spcBef>
                          <a:spcPts val="600"/>
                        </a:spcBef>
                        <a:spcAft>
                          <a:spcPts val="600"/>
                        </a:spcAft>
                        <a:buFont typeface="+mj-lt"/>
                        <a:buAutoNum type="arabicPeriod"/>
                      </a:pPr>
                      <a:r>
                        <a:rPr lang="en-US" sz="2200" baseline="0" dirty="0" smtClean="0">
                          <a:latin typeface="Cambria" panose="02040503050406030204" pitchFamily="18" charset="0"/>
                          <a:ea typeface="Cambria" panose="02040503050406030204" pitchFamily="18" charset="0"/>
                        </a:rPr>
                        <a:t>Mode of Payment, there are four mode of payments i.e., Net Banking, Debit Card, Credit Card and UPI</a:t>
                      </a:r>
                    </a:p>
                    <a:p>
                      <a:pPr marL="342900" indent="-342900" algn="just">
                        <a:spcBef>
                          <a:spcPts val="600"/>
                        </a:spcBef>
                        <a:spcAft>
                          <a:spcPts val="600"/>
                        </a:spcAft>
                        <a:buFont typeface="+mj-lt"/>
                        <a:buAutoNum type="arabicPeriod"/>
                      </a:pPr>
                      <a:r>
                        <a:rPr lang="en-US" sz="2200" baseline="0" dirty="0" smtClean="0">
                          <a:latin typeface="Cambria" panose="02040503050406030204" pitchFamily="18" charset="0"/>
                          <a:ea typeface="Cambria" panose="02040503050406030204" pitchFamily="18" charset="0"/>
                        </a:rPr>
                        <a:t>Application needs to be made in the specified format of respective CIC.</a:t>
                      </a:r>
                    </a:p>
                    <a:p>
                      <a:pPr marL="0" indent="0">
                        <a:buFont typeface="+mj-lt"/>
                        <a:buNone/>
                      </a:pPr>
                      <a:endParaRPr lang="en-IN" sz="2200" dirty="0">
                        <a:latin typeface="Cambria" panose="02040503050406030204" pitchFamily="18" charset="0"/>
                        <a:ea typeface="Cambria" panose="02040503050406030204" pitchFamily="18" charset="0"/>
                      </a:endParaRPr>
                    </a:p>
                  </a:txBody>
                  <a:tcPr/>
                </a:tc>
              </a:tr>
            </a:tbl>
          </a:graphicData>
        </a:graphic>
      </p:graphicFrame>
    </p:spTree>
    <p:extLst>
      <p:ext uri="{BB962C8B-B14F-4D97-AF65-F5344CB8AC3E}">
        <p14:creationId xmlns:p14="http://schemas.microsoft.com/office/powerpoint/2010/main" val="254539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74272402"/>
              </p:ext>
            </p:extLst>
          </p:nvPr>
        </p:nvGraphicFramePr>
        <p:xfrm>
          <a:off x="467544" y="260648"/>
          <a:ext cx="8215370" cy="6320582"/>
        </p:xfrm>
        <a:graphic>
          <a:graphicData uri="http://schemas.openxmlformats.org/drawingml/2006/table">
            <a:tbl>
              <a:tblPr firstRow="1" bandRow="1">
                <a:tableStyleId>{5C22544A-7EE6-4342-B048-85BDC9FD1C3A}</a:tableStyleId>
              </a:tblPr>
              <a:tblGrid>
                <a:gridCol w="8215370">
                  <a:extLst>
                    <a:ext uri="{9D8B030D-6E8A-4147-A177-3AD203B41FA5}">
                      <a16:colId xmlns:a16="http://schemas.microsoft.com/office/drawing/2014/main" xmlns="" val="20000"/>
                    </a:ext>
                  </a:extLst>
                </a:gridCol>
              </a:tblGrid>
              <a:tr h="8949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a:latin typeface="Georgia" panose="02040502050405020303" pitchFamily="18" charset="0"/>
                        </a:rPr>
                        <a:t>Process for Registration of Non-Banking Financial Company</a:t>
                      </a:r>
                      <a:r>
                        <a:rPr lang="en-US" sz="2400" b="1" dirty="0" smtClean="0">
                          <a:latin typeface="Georgia" panose="02040502050405020303" pitchFamily="18" charset="0"/>
                        </a:rPr>
                        <a:t>:</a:t>
                      </a:r>
                      <a:endParaRPr lang="en-US" sz="2400" b="1" dirty="0">
                        <a:latin typeface="Georgia" panose="02040502050405020303" pitchFamily="18" charset="0"/>
                      </a:endParaRPr>
                    </a:p>
                  </a:txBody>
                  <a:tcPr/>
                </a:tc>
                <a:extLst>
                  <a:ext uri="{0D108BD9-81ED-4DB2-BD59-A6C34878D82A}">
                    <a16:rowId xmlns:a16="http://schemas.microsoft.com/office/drawing/2014/main" xmlns="" val="10000"/>
                  </a:ext>
                </a:extLst>
              </a:tr>
              <a:tr h="5425615">
                <a:tc>
                  <a:txBody>
                    <a:bodyPr/>
                    <a:lstStyle/>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Register </a:t>
                      </a:r>
                      <a:r>
                        <a:rPr lang="en-US" sz="2150" b="0" dirty="0">
                          <a:latin typeface="Cambria" panose="02040503050406030204" pitchFamily="18" charset="0"/>
                          <a:ea typeface="Cambria" panose="02040503050406030204" pitchFamily="18" charset="0"/>
                        </a:rPr>
                        <a:t>a </a:t>
                      </a:r>
                      <a:r>
                        <a:rPr lang="en-US" sz="2150" b="1" dirty="0">
                          <a:solidFill>
                            <a:srgbClr val="FF0000"/>
                          </a:solidFill>
                          <a:latin typeface="Cambria" panose="02040503050406030204" pitchFamily="18" charset="0"/>
                          <a:ea typeface="Cambria" panose="02040503050406030204" pitchFamily="18" charset="0"/>
                        </a:rPr>
                        <a:t>Company</a:t>
                      </a:r>
                      <a:r>
                        <a:rPr lang="en-US" sz="2150" b="1" dirty="0">
                          <a:latin typeface="Cambria" panose="02040503050406030204" pitchFamily="18" charset="0"/>
                          <a:ea typeface="Cambria" panose="02040503050406030204" pitchFamily="18" charset="0"/>
                        </a:rPr>
                        <a:t> </a:t>
                      </a:r>
                      <a:r>
                        <a:rPr lang="en-US" sz="2150" b="0" dirty="0">
                          <a:latin typeface="Cambria" panose="02040503050406030204" pitchFamily="18" charset="0"/>
                          <a:ea typeface="Cambria" panose="02040503050406030204" pitchFamily="18" charset="0"/>
                        </a:rPr>
                        <a:t>under the Companies Act 2013.</a:t>
                      </a: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Minimum </a:t>
                      </a:r>
                      <a:r>
                        <a:rPr lang="en-US" sz="2150" b="1" dirty="0">
                          <a:solidFill>
                            <a:srgbClr val="FF0000"/>
                          </a:solidFill>
                          <a:latin typeface="Cambria" panose="02040503050406030204" pitchFamily="18" charset="0"/>
                          <a:ea typeface="Cambria" panose="02040503050406030204" pitchFamily="18" charset="0"/>
                        </a:rPr>
                        <a:t>Net Owned Funds </a:t>
                      </a:r>
                      <a:r>
                        <a:rPr lang="en-US" sz="2150" b="0" dirty="0">
                          <a:latin typeface="Cambria" panose="02040503050406030204" pitchFamily="18" charset="0"/>
                          <a:ea typeface="Cambria" panose="02040503050406030204" pitchFamily="18" charset="0"/>
                        </a:rPr>
                        <a:t>of a Company should be Rs. </a:t>
                      </a:r>
                      <a:r>
                        <a:rPr lang="en-US" sz="2150" b="1" dirty="0">
                          <a:solidFill>
                            <a:srgbClr val="FF0000"/>
                          </a:solidFill>
                          <a:latin typeface="Cambria" panose="02040503050406030204" pitchFamily="18" charset="0"/>
                          <a:ea typeface="Cambria" panose="02040503050406030204" pitchFamily="18" charset="0"/>
                        </a:rPr>
                        <a:t>2 Crores or more</a:t>
                      </a:r>
                      <a:r>
                        <a:rPr lang="en-US" sz="2150" b="1" dirty="0">
                          <a:latin typeface="Cambria" panose="02040503050406030204" pitchFamily="18" charset="0"/>
                          <a:ea typeface="Cambria" panose="02040503050406030204" pitchFamily="18" charset="0"/>
                        </a:rPr>
                        <a:t>.</a:t>
                      </a: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There </a:t>
                      </a:r>
                      <a:r>
                        <a:rPr lang="en-US" sz="2150" b="0" dirty="0">
                          <a:latin typeface="Cambria" panose="02040503050406030204" pitchFamily="18" charset="0"/>
                          <a:ea typeface="Cambria" panose="02040503050406030204" pitchFamily="18" charset="0"/>
                        </a:rPr>
                        <a:t>must be at least </a:t>
                      </a:r>
                      <a:r>
                        <a:rPr lang="en-US" sz="2150" b="1" dirty="0">
                          <a:solidFill>
                            <a:srgbClr val="FF0000"/>
                          </a:solidFill>
                          <a:latin typeface="Cambria" panose="02040503050406030204" pitchFamily="18" charset="0"/>
                          <a:ea typeface="Cambria" panose="02040503050406030204" pitchFamily="18" charset="0"/>
                        </a:rPr>
                        <a:t>1 Director </a:t>
                      </a:r>
                      <a:r>
                        <a:rPr lang="en-US" sz="2150" b="0" dirty="0">
                          <a:latin typeface="Cambria" panose="02040503050406030204" pitchFamily="18" charset="0"/>
                          <a:ea typeface="Cambria" panose="02040503050406030204" pitchFamily="18" charset="0"/>
                        </a:rPr>
                        <a:t>in a Company from </a:t>
                      </a:r>
                      <a:r>
                        <a:rPr lang="en-US" sz="2150" b="0" dirty="0" smtClean="0">
                          <a:latin typeface="Cambria" panose="02040503050406030204" pitchFamily="18" charset="0"/>
                          <a:ea typeface="Cambria" panose="02040503050406030204" pitchFamily="18" charset="0"/>
                        </a:rPr>
                        <a:t>the</a:t>
                      </a:r>
                      <a:r>
                        <a:rPr lang="en-US" sz="2150" b="0" baseline="0" dirty="0" smtClean="0">
                          <a:latin typeface="Cambria" panose="02040503050406030204" pitchFamily="18" charset="0"/>
                          <a:ea typeface="Cambria" panose="02040503050406030204" pitchFamily="18" charset="0"/>
                        </a:rPr>
                        <a:t> NBFC</a:t>
                      </a:r>
                      <a:r>
                        <a:rPr lang="en-US" sz="2150" b="0" dirty="0" smtClean="0">
                          <a:latin typeface="Cambria" panose="02040503050406030204" pitchFamily="18" charset="0"/>
                          <a:ea typeface="Cambria" panose="02040503050406030204" pitchFamily="18" charset="0"/>
                        </a:rPr>
                        <a:t> </a:t>
                      </a:r>
                      <a:r>
                        <a:rPr lang="en-US" sz="2150" b="0" dirty="0">
                          <a:latin typeface="Cambria" panose="02040503050406030204" pitchFamily="18" charset="0"/>
                          <a:ea typeface="Cambria" panose="02040503050406030204" pitchFamily="18" charset="0"/>
                        </a:rPr>
                        <a:t>background.</a:t>
                      </a: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Good </a:t>
                      </a:r>
                      <a:r>
                        <a:rPr lang="en-US" sz="2150" b="1" dirty="0">
                          <a:solidFill>
                            <a:srgbClr val="FF0000"/>
                          </a:solidFill>
                          <a:latin typeface="Cambria" panose="02040503050406030204" pitchFamily="18" charset="0"/>
                          <a:ea typeface="Cambria" panose="02040503050406030204" pitchFamily="18" charset="0"/>
                        </a:rPr>
                        <a:t>CIBIL score must required </a:t>
                      </a:r>
                      <a:r>
                        <a:rPr lang="en-US" sz="2150" b="0" dirty="0">
                          <a:latin typeface="Cambria" panose="02040503050406030204" pitchFamily="18" charset="0"/>
                          <a:ea typeface="Cambria" panose="02040503050406030204" pitchFamily="18" charset="0"/>
                        </a:rPr>
                        <a:t>to present to register as NBFC.</a:t>
                      </a: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Next</a:t>
                      </a:r>
                      <a:r>
                        <a:rPr lang="en-US" sz="2150" b="0" dirty="0">
                          <a:latin typeface="Cambria" panose="02040503050406030204" pitchFamily="18" charset="0"/>
                          <a:ea typeface="Cambria" panose="02040503050406030204" pitchFamily="18" charset="0"/>
                        </a:rPr>
                        <a:t>, to </a:t>
                      </a:r>
                      <a:r>
                        <a:rPr lang="en-US" sz="2150" b="1" dirty="0">
                          <a:solidFill>
                            <a:srgbClr val="FF0000"/>
                          </a:solidFill>
                          <a:latin typeface="Cambria" panose="02040503050406030204" pitchFamily="18" charset="0"/>
                          <a:ea typeface="Cambria" panose="02040503050406030204" pitchFamily="18" charset="0"/>
                        </a:rPr>
                        <a:t>visit RBI’s official website </a:t>
                      </a:r>
                      <a:r>
                        <a:rPr lang="en-US" sz="2150" b="0" dirty="0">
                          <a:latin typeface="Cambria" panose="02040503050406030204" pitchFamily="18" charset="0"/>
                          <a:ea typeface="Cambria" panose="02040503050406030204" pitchFamily="18" charset="0"/>
                        </a:rPr>
                        <a:t>and fill in an application form</a:t>
                      </a:r>
                      <a:r>
                        <a:rPr lang="en-US" sz="2150" b="0" dirty="0" smtClean="0">
                          <a:latin typeface="Cambria" panose="02040503050406030204" pitchFamily="18" charset="0"/>
                          <a:ea typeface="Cambria" panose="02040503050406030204" pitchFamily="18" charset="0"/>
                        </a:rPr>
                        <a:t>. For online registration, visit to our XBRL website https://xbrl.rbi.org.in</a:t>
                      </a:r>
                      <a:endParaRPr lang="en-US" sz="2150" b="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Submit </a:t>
                      </a:r>
                      <a:r>
                        <a:rPr lang="en-US" sz="2150" b="0" dirty="0">
                          <a:latin typeface="Cambria" panose="02040503050406030204" pitchFamily="18" charset="0"/>
                          <a:ea typeface="Cambria" panose="02040503050406030204" pitchFamily="18" charset="0"/>
                        </a:rPr>
                        <a:t>the </a:t>
                      </a:r>
                      <a:r>
                        <a:rPr lang="en-US" sz="2150" b="1" dirty="0">
                          <a:solidFill>
                            <a:srgbClr val="FF0000"/>
                          </a:solidFill>
                          <a:latin typeface="Cambria" panose="02040503050406030204" pitchFamily="18" charset="0"/>
                          <a:ea typeface="Cambria" panose="02040503050406030204" pitchFamily="18" charset="0"/>
                        </a:rPr>
                        <a:t>required documents</a:t>
                      </a:r>
                      <a:r>
                        <a:rPr lang="en-US" sz="2150" b="0" dirty="0">
                          <a:latin typeface="Cambria" panose="02040503050406030204" pitchFamily="18" charset="0"/>
                          <a:ea typeface="Cambria" panose="02040503050406030204" pitchFamily="18" charset="0"/>
                        </a:rPr>
                        <a:t>, along with an application form.</a:t>
                      </a: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Once </a:t>
                      </a:r>
                      <a:r>
                        <a:rPr lang="en-US" sz="2150" b="0" dirty="0">
                          <a:latin typeface="Cambria" panose="02040503050406030204" pitchFamily="18" charset="0"/>
                          <a:ea typeface="Cambria" panose="02040503050406030204" pitchFamily="18" charset="0"/>
                        </a:rPr>
                        <a:t>we have submitted an application form, a </a:t>
                      </a:r>
                      <a:r>
                        <a:rPr lang="en-US" sz="2150" b="1" dirty="0" smtClean="0">
                          <a:solidFill>
                            <a:srgbClr val="FF0000"/>
                          </a:solidFill>
                          <a:latin typeface="Cambria" panose="02040503050406030204" pitchFamily="18" charset="0"/>
                          <a:ea typeface="Cambria" panose="02040503050406030204" pitchFamily="18" charset="0"/>
                        </a:rPr>
                        <a:t>Reference</a:t>
                      </a:r>
                      <a:r>
                        <a:rPr lang="en-US" sz="2150" b="0" dirty="0" smtClean="0">
                          <a:latin typeface="Cambria" panose="02040503050406030204" pitchFamily="18" charset="0"/>
                          <a:ea typeface="Cambria" panose="02040503050406030204" pitchFamily="18" charset="0"/>
                        </a:rPr>
                        <a:t> </a:t>
                      </a:r>
                      <a:r>
                        <a:rPr lang="en-US" sz="2150" b="0" dirty="0">
                          <a:latin typeface="Cambria" panose="02040503050406030204" pitchFamily="18" charset="0"/>
                          <a:ea typeface="Cambria" panose="02040503050406030204" pitchFamily="18" charset="0"/>
                        </a:rPr>
                        <a:t>number will be generated.</a:t>
                      </a: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Send </a:t>
                      </a:r>
                      <a:r>
                        <a:rPr lang="en-US" sz="2150" b="0" dirty="0">
                          <a:latin typeface="Cambria" panose="02040503050406030204" pitchFamily="18" charset="0"/>
                          <a:ea typeface="Cambria" panose="02040503050406030204" pitchFamily="18" charset="0"/>
                        </a:rPr>
                        <a:t>a </a:t>
                      </a:r>
                      <a:r>
                        <a:rPr lang="en-US" sz="2150" b="1" dirty="0">
                          <a:solidFill>
                            <a:srgbClr val="FF0000"/>
                          </a:solidFill>
                          <a:latin typeface="Cambria" panose="02040503050406030204" pitchFamily="18" charset="0"/>
                          <a:ea typeface="Cambria" panose="02040503050406030204" pitchFamily="18" charset="0"/>
                        </a:rPr>
                        <a:t>hard copy</a:t>
                      </a:r>
                      <a:r>
                        <a:rPr lang="en-US" sz="2150" b="0" dirty="0">
                          <a:solidFill>
                            <a:srgbClr val="FF0000"/>
                          </a:solidFill>
                          <a:latin typeface="Cambria" panose="02040503050406030204" pitchFamily="18" charset="0"/>
                          <a:ea typeface="Cambria" panose="02040503050406030204" pitchFamily="18" charset="0"/>
                        </a:rPr>
                        <a:t> </a:t>
                      </a:r>
                      <a:r>
                        <a:rPr lang="en-US" sz="2150" b="0" dirty="0">
                          <a:latin typeface="Cambria" panose="02040503050406030204" pitchFamily="18" charset="0"/>
                          <a:ea typeface="Cambria" panose="02040503050406030204" pitchFamily="18" charset="0"/>
                        </a:rPr>
                        <a:t>of the application to the regional </a:t>
                      </a:r>
                      <a:r>
                        <a:rPr lang="en-US" sz="2150" b="1" dirty="0">
                          <a:solidFill>
                            <a:srgbClr val="FF0000"/>
                          </a:solidFill>
                          <a:latin typeface="Cambria" panose="02040503050406030204" pitchFamily="18" charset="0"/>
                          <a:ea typeface="Cambria" panose="02040503050406030204" pitchFamily="18" charset="0"/>
                        </a:rPr>
                        <a:t>branch of </a:t>
                      </a:r>
                      <a:r>
                        <a:rPr lang="en-US" sz="2150" b="1" dirty="0" smtClean="0">
                          <a:solidFill>
                            <a:srgbClr val="FF0000"/>
                          </a:solidFill>
                          <a:latin typeface="Cambria" panose="02040503050406030204" pitchFamily="18" charset="0"/>
                          <a:ea typeface="Cambria" panose="02040503050406030204" pitchFamily="18" charset="0"/>
                        </a:rPr>
                        <a:t>RBI</a:t>
                      </a:r>
                      <a:r>
                        <a:rPr lang="en-US" sz="2150" b="1" dirty="0" smtClean="0">
                          <a:latin typeface="Cambria" panose="02040503050406030204" pitchFamily="18" charset="0"/>
                          <a:ea typeface="Cambria" panose="02040503050406030204" pitchFamily="18" charset="0"/>
                        </a:rPr>
                        <a:t>.</a:t>
                      </a:r>
                      <a:endParaRPr lang="en-US" sz="2150" b="1"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
                      </a:pPr>
                      <a:r>
                        <a:rPr lang="en-US" sz="2150" b="0" dirty="0" smtClean="0">
                          <a:latin typeface="Cambria" panose="02040503050406030204" pitchFamily="18" charset="0"/>
                          <a:ea typeface="Cambria" panose="02040503050406030204" pitchFamily="18" charset="0"/>
                        </a:rPr>
                        <a:t>After </a:t>
                      </a:r>
                      <a:r>
                        <a:rPr lang="en-US" sz="2150" b="0" dirty="0">
                          <a:latin typeface="Cambria" panose="02040503050406030204" pitchFamily="18" charset="0"/>
                          <a:ea typeface="Cambria" panose="02040503050406030204" pitchFamily="18" charset="0"/>
                        </a:rPr>
                        <a:t>an application is checked and verified, the License shall be given to the company</a:t>
                      </a:r>
                      <a:r>
                        <a:rPr lang="en-US" sz="2150" b="0" dirty="0" smtClean="0">
                          <a:latin typeface="Cambria" panose="02040503050406030204" pitchFamily="18" charset="0"/>
                          <a:ea typeface="Cambria" panose="02040503050406030204" pitchFamily="18" charset="0"/>
                        </a:rPr>
                        <a:t>.</a:t>
                      </a:r>
                      <a:endParaRPr lang="en-US" sz="2150" b="0" dirty="0">
                        <a:latin typeface="Cambria" panose="02040503050406030204" pitchFamily="18" charset="0"/>
                        <a:ea typeface="Cambria" panose="02040503050406030204" pitchFamily="18" charset="0"/>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2173435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b="1" i="1" dirty="0" err="1" smtClean="0"/>
              <a:t>Fingate</a:t>
            </a:r>
            <a:r>
              <a:rPr lang="en-US" sz="3600" b="1" i="1" dirty="0" smtClean="0"/>
              <a:t> Registration/ </a:t>
            </a:r>
            <a:r>
              <a:rPr lang="en-US" sz="3600" b="1" i="1" dirty="0" err="1" smtClean="0"/>
              <a:t>FINnet</a:t>
            </a:r>
            <a:r>
              <a:rPr lang="en-US" sz="3600" b="1" i="1" dirty="0" smtClean="0"/>
              <a:t> 2.0/ FIU Registration (Financial Intelligence Unit)</a:t>
            </a:r>
          </a:p>
        </p:txBody>
      </p:sp>
    </p:spTree>
    <p:extLst>
      <p:ext uri="{BB962C8B-B14F-4D97-AF65-F5344CB8AC3E}">
        <p14:creationId xmlns:p14="http://schemas.microsoft.com/office/powerpoint/2010/main" val="15056839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39527315"/>
              </p:ext>
            </p:extLst>
          </p:nvPr>
        </p:nvGraphicFramePr>
        <p:xfrm>
          <a:off x="323528" y="332656"/>
          <a:ext cx="8496944" cy="6264696"/>
        </p:xfrm>
        <a:graphic>
          <a:graphicData uri="http://schemas.openxmlformats.org/drawingml/2006/table">
            <a:tbl>
              <a:tblPr firstRow="1" bandRow="1">
                <a:tableStyleId>{5C22544A-7EE6-4342-B048-85BDC9FD1C3A}</a:tableStyleId>
              </a:tblPr>
              <a:tblGrid>
                <a:gridCol w="8496944"/>
              </a:tblGrid>
              <a:tr h="479084">
                <a:tc>
                  <a:txBody>
                    <a:bodyPr/>
                    <a:lstStyle/>
                    <a:p>
                      <a:r>
                        <a:rPr lang="en-US" sz="2200" dirty="0" smtClean="0"/>
                        <a:t>Introduction</a:t>
                      </a:r>
                      <a:endParaRPr lang="en-US" sz="2200" dirty="0"/>
                    </a:p>
                  </a:txBody>
                  <a:tcPr/>
                </a:tc>
              </a:tr>
              <a:tr h="5785612">
                <a:tc>
                  <a:txBody>
                    <a:bodyPr/>
                    <a:lstStyle/>
                    <a:p>
                      <a:pPr algn="just">
                        <a:spcBef>
                          <a:spcPts val="600"/>
                        </a:spcBef>
                        <a:spcAft>
                          <a:spcPts val="600"/>
                        </a:spcAft>
                      </a:pPr>
                      <a:r>
                        <a:rPr kumimoji="0" lang="en-US" sz="2200" b="0" i="0" u="none" strike="noStrike" kern="1200" baseline="0" dirty="0" smtClean="0">
                          <a:solidFill>
                            <a:schemeClr val="dk1"/>
                          </a:solidFill>
                          <a:latin typeface="+mn-lt"/>
                          <a:ea typeface="+mn-ea"/>
                          <a:cs typeface="+mn-cs"/>
                        </a:rPr>
                        <a:t>Financial </a:t>
                      </a:r>
                      <a:r>
                        <a:rPr kumimoji="0" lang="en-US" sz="2200" b="0" i="0" u="none" strike="noStrike" kern="1200" baseline="0" dirty="0" smtClean="0">
                          <a:solidFill>
                            <a:schemeClr val="dk1"/>
                          </a:solidFill>
                          <a:latin typeface="+mn-lt"/>
                          <a:ea typeface="+mn-ea"/>
                          <a:cs typeface="+mn-cs"/>
                        </a:rPr>
                        <a:t>Intelligence Unit-India (FIU-IND) is the </a:t>
                      </a:r>
                      <a:r>
                        <a:rPr kumimoji="0" lang="en-US" sz="2200" b="0" i="0" u="none" strike="noStrike" kern="1200" baseline="0" dirty="0" smtClean="0">
                          <a:solidFill>
                            <a:srgbClr val="FF0000"/>
                          </a:solidFill>
                          <a:latin typeface="+mn-lt"/>
                          <a:ea typeface="+mn-ea"/>
                          <a:cs typeface="+mn-cs"/>
                        </a:rPr>
                        <a:t>central national agency </a:t>
                      </a:r>
                      <a:r>
                        <a:rPr kumimoji="0" lang="en-US" sz="2200" b="0" i="0" u="none" strike="noStrike" kern="1200" baseline="0" dirty="0" smtClean="0">
                          <a:solidFill>
                            <a:schemeClr val="dk1"/>
                          </a:solidFill>
                          <a:latin typeface="+mn-lt"/>
                          <a:ea typeface="+mn-ea"/>
                          <a:cs typeface="+mn-cs"/>
                        </a:rPr>
                        <a:t>for receiving, processing, </a:t>
                      </a:r>
                      <a:r>
                        <a:rPr kumimoji="0" lang="en-US" sz="2200" b="0" i="0" u="none" strike="noStrike" kern="1200" baseline="0" dirty="0" err="1" smtClean="0">
                          <a:solidFill>
                            <a:schemeClr val="dk1"/>
                          </a:solidFill>
                          <a:latin typeface="+mn-lt"/>
                          <a:ea typeface="+mn-ea"/>
                          <a:cs typeface="+mn-cs"/>
                        </a:rPr>
                        <a:t>analysing</a:t>
                      </a:r>
                      <a:r>
                        <a:rPr kumimoji="0" lang="en-US" sz="2200" b="0" i="0" u="none" strike="noStrike" kern="1200" baseline="0" dirty="0" smtClean="0">
                          <a:solidFill>
                            <a:schemeClr val="dk1"/>
                          </a:solidFill>
                          <a:latin typeface="+mn-lt"/>
                          <a:ea typeface="+mn-ea"/>
                          <a:cs typeface="+mn-cs"/>
                        </a:rPr>
                        <a:t> and disseminating information relating to </a:t>
                      </a:r>
                      <a:r>
                        <a:rPr kumimoji="0" lang="en-US" sz="2200" b="0" i="0" u="none" strike="noStrike" kern="1200" baseline="0" dirty="0" smtClean="0">
                          <a:solidFill>
                            <a:srgbClr val="FF0000"/>
                          </a:solidFill>
                          <a:latin typeface="+mn-lt"/>
                          <a:ea typeface="+mn-ea"/>
                          <a:cs typeface="+mn-cs"/>
                        </a:rPr>
                        <a:t>suspect financial transactions</a:t>
                      </a:r>
                      <a:r>
                        <a:rPr kumimoji="0" lang="en-US" sz="2200" b="0" i="0" u="none" strike="noStrike" kern="1200" baseline="0" dirty="0" smtClean="0">
                          <a:solidFill>
                            <a:schemeClr val="dk1"/>
                          </a:solidFill>
                          <a:latin typeface="+mn-lt"/>
                          <a:ea typeface="+mn-ea"/>
                          <a:cs typeface="+mn-cs"/>
                        </a:rPr>
                        <a:t>. FIU-IND is also responsible for coordinating and strengthening efforts of national and international intelligence, investigation and enforcement agencies in </a:t>
                      </a:r>
                      <a:r>
                        <a:rPr kumimoji="0" lang="en-US" sz="2200" b="0" i="0" u="none" strike="noStrike" kern="1200" baseline="0" dirty="0" smtClean="0">
                          <a:solidFill>
                            <a:srgbClr val="FF0000"/>
                          </a:solidFill>
                          <a:latin typeface="+mn-lt"/>
                          <a:ea typeface="+mn-ea"/>
                          <a:cs typeface="+mn-cs"/>
                        </a:rPr>
                        <a:t>combating money laundering</a:t>
                      </a:r>
                      <a:r>
                        <a:rPr kumimoji="0" lang="en-US" sz="2200" b="0" i="0" u="none" strike="noStrike" kern="1200" baseline="0" dirty="0" smtClean="0">
                          <a:solidFill>
                            <a:schemeClr val="dk1"/>
                          </a:solidFill>
                          <a:latin typeface="+mn-lt"/>
                          <a:ea typeface="+mn-ea"/>
                          <a:cs typeface="+mn-cs"/>
                        </a:rPr>
                        <a:t>, associated predicate offences and </a:t>
                      </a:r>
                      <a:r>
                        <a:rPr kumimoji="0" lang="en-US" sz="2200" b="0" i="0" u="none" strike="noStrike" kern="1200" baseline="0" dirty="0" smtClean="0">
                          <a:solidFill>
                            <a:srgbClr val="FF0000"/>
                          </a:solidFill>
                          <a:latin typeface="+mn-lt"/>
                          <a:ea typeface="+mn-ea"/>
                          <a:cs typeface="+mn-cs"/>
                        </a:rPr>
                        <a:t>terrorist financing</a:t>
                      </a:r>
                      <a:r>
                        <a:rPr kumimoji="0" lang="en-US" sz="2200" b="0" i="0" u="none" strike="noStrike" kern="1200" baseline="0" dirty="0" smtClean="0">
                          <a:solidFill>
                            <a:schemeClr val="dk1"/>
                          </a:solidFill>
                          <a:latin typeface="+mn-lt"/>
                          <a:ea typeface="+mn-ea"/>
                          <a:cs typeface="+mn-cs"/>
                        </a:rPr>
                        <a:t>. </a:t>
                      </a:r>
                    </a:p>
                    <a:p>
                      <a:pPr algn="just">
                        <a:spcBef>
                          <a:spcPts val="600"/>
                        </a:spcBef>
                        <a:spcAft>
                          <a:spcPts val="600"/>
                        </a:spcAft>
                      </a:pPr>
                      <a:r>
                        <a:rPr kumimoji="0" lang="en-US" sz="2200" b="0" i="0" kern="1200" dirty="0" smtClean="0">
                          <a:solidFill>
                            <a:schemeClr val="dk1"/>
                          </a:solidFill>
                          <a:effectLst/>
                          <a:latin typeface="+mn-lt"/>
                          <a:ea typeface="+mn-ea"/>
                          <a:cs typeface="+mn-cs"/>
                        </a:rPr>
                        <a:t>FIU</a:t>
                      </a:r>
                      <a:r>
                        <a:rPr kumimoji="0" lang="en-US" sz="2200" b="0" i="0" kern="1200" baseline="0" dirty="0" smtClean="0">
                          <a:solidFill>
                            <a:schemeClr val="dk1"/>
                          </a:solidFill>
                          <a:effectLst/>
                          <a:latin typeface="+mn-lt"/>
                          <a:ea typeface="+mn-ea"/>
                          <a:cs typeface="+mn-cs"/>
                        </a:rPr>
                        <a:t> </a:t>
                      </a:r>
                      <a:r>
                        <a:rPr kumimoji="0" lang="en-US" sz="2200" b="0" i="0" kern="1200" baseline="0" dirty="0" smtClean="0">
                          <a:solidFill>
                            <a:schemeClr val="dk1"/>
                          </a:solidFill>
                          <a:effectLst/>
                          <a:latin typeface="+mn-lt"/>
                          <a:ea typeface="+mn-ea"/>
                          <a:cs typeface="+mn-cs"/>
                        </a:rPr>
                        <a:t>has introduces </a:t>
                      </a:r>
                      <a:r>
                        <a:rPr kumimoji="0" lang="en-US" sz="2200" b="0" i="0" kern="1200" baseline="0" dirty="0" err="1" smtClean="0">
                          <a:solidFill>
                            <a:srgbClr val="FF0000"/>
                          </a:solidFill>
                          <a:effectLst/>
                          <a:latin typeface="+mn-lt"/>
                          <a:ea typeface="+mn-ea"/>
                          <a:cs typeface="+mn-cs"/>
                        </a:rPr>
                        <a:t>FINGate</a:t>
                      </a:r>
                      <a:r>
                        <a:rPr kumimoji="0" lang="en-US" sz="2200" b="0" i="0" kern="1200" baseline="0" dirty="0" smtClean="0">
                          <a:solidFill>
                            <a:srgbClr val="FF0000"/>
                          </a:solidFill>
                          <a:effectLst/>
                          <a:latin typeface="+mn-lt"/>
                          <a:ea typeface="+mn-ea"/>
                          <a:cs typeface="+mn-cs"/>
                        </a:rPr>
                        <a:t> Portal </a:t>
                      </a:r>
                      <a:r>
                        <a:rPr kumimoji="0" lang="en-US" sz="2200" b="0" i="0" kern="1200" baseline="0" dirty="0" smtClean="0">
                          <a:solidFill>
                            <a:schemeClr val="dk1"/>
                          </a:solidFill>
                          <a:effectLst/>
                          <a:latin typeface="+mn-lt"/>
                          <a:ea typeface="+mn-ea"/>
                          <a:cs typeface="+mn-cs"/>
                        </a:rPr>
                        <a:t>t</a:t>
                      </a:r>
                      <a:r>
                        <a:rPr kumimoji="0" lang="en-US" sz="2200" b="0" i="0" kern="1200" dirty="0" smtClean="0">
                          <a:solidFill>
                            <a:schemeClr val="dk1"/>
                          </a:solidFill>
                          <a:effectLst/>
                          <a:latin typeface="+mn-lt"/>
                          <a:ea typeface="+mn-ea"/>
                          <a:cs typeface="+mn-cs"/>
                        </a:rPr>
                        <a:t>o provide quality financial intelligence for safeguarding the financial system from the abuses of money laundering, terrorism financing, and other economic offenses.</a:t>
                      </a:r>
                    </a:p>
                    <a:p>
                      <a:pPr marL="0" marR="0" indent="0" algn="just" defTabSz="914400" rtl="0" eaLnBrk="1" fontAlgn="auto" latinLnBrk="0" hangingPunct="1">
                        <a:lnSpc>
                          <a:spcPct val="100000"/>
                        </a:lnSpc>
                        <a:spcBef>
                          <a:spcPts val="600"/>
                        </a:spcBef>
                        <a:spcAft>
                          <a:spcPts val="600"/>
                        </a:spcAft>
                        <a:buClrTx/>
                        <a:buSzTx/>
                        <a:buFontTx/>
                        <a:buNone/>
                        <a:tabLst/>
                        <a:defRPr/>
                      </a:pPr>
                      <a:r>
                        <a:rPr kumimoji="0" lang="en-US" sz="2200" b="0" i="0" u="none" strike="noStrike" kern="1200" baseline="0" dirty="0" smtClean="0">
                          <a:solidFill>
                            <a:schemeClr val="dk1"/>
                          </a:solidFill>
                          <a:latin typeface="+mn-lt"/>
                          <a:ea typeface="+mn-ea"/>
                          <a:cs typeface="+mn-cs"/>
                        </a:rPr>
                        <a:t>The </a:t>
                      </a:r>
                      <a:r>
                        <a:rPr kumimoji="0" lang="en-US" sz="2200" b="0" i="0" u="none" strike="noStrike" kern="1200" baseline="0" dirty="0" err="1" smtClean="0">
                          <a:solidFill>
                            <a:schemeClr val="dk1"/>
                          </a:solidFill>
                          <a:latin typeface="+mn-lt"/>
                          <a:ea typeface="+mn-ea"/>
                          <a:cs typeface="+mn-cs"/>
                        </a:rPr>
                        <a:t>FINGate</a:t>
                      </a:r>
                      <a:r>
                        <a:rPr kumimoji="0" lang="en-US" sz="2200" b="0" i="0" u="none" strike="noStrike" kern="1200" baseline="0" dirty="0" smtClean="0">
                          <a:solidFill>
                            <a:schemeClr val="dk1"/>
                          </a:solidFill>
                          <a:latin typeface="+mn-lt"/>
                          <a:ea typeface="+mn-ea"/>
                          <a:cs typeface="+mn-cs"/>
                        </a:rPr>
                        <a:t> system shall consist of </a:t>
                      </a:r>
                      <a:r>
                        <a:rPr kumimoji="0" lang="en-US" sz="2200" b="0" i="0" u="none" strike="noStrike" kern="1200" baseline="0" dirty="0" smtClean="0">
                          <a:solidFill>
                            <a:srgbClr val="FF0000"/>
                          </a:solidFill>
                          <a:latin typeface="+mn-lt"/>
                          <a:ea typeface="+mn-ea"/>
                          <a:cs typeface="+mn-cs"/>
                        </a:rPr>
                        <a:t>multiple reporting mechanisms</a:t>
                      </a:r>
                      <a:r>
                        <a:rPr kumimoji="0" lang="en-US" sz="2200" b="0" i="0" u="none" strike="noStrike" kern="1200" baseline="0" dirty="0" smtClean="0">
                          <a:solidFill>
                            <a:schemeClr val="dk1"/>
                          </a:solidFill>
                          <a:latin typeface="+mn-lt"/>
                          <a:ea typeface="+mn-ea"/>
                          <a:cs typeface="+mn-cs"/>
                        </a:rPr>
                        <a:t> to ensure compliance and facilitate quick and easy reporting. </a:t>
                      </a:r>
                    </a:p>
                    <a:p>
                      <a:pPr marL="0" marR="0" indent="0" algn="just" defTabSz="914400" rtl="0" eaLnBrk="1" fontAlgn="auto" latinLnBrk="0" hangingPunct="1">
                        <a:lnSpc>
                          <a:spcPct val="100000"/>
                        </a:lnSpc>
                        <a:spcBef>
                          <a:spcPts val="600"/>
                        </a:spcBef>
                        <a:spcAft>
                          <a:spcPts val="600"/>
                        </a:spcAft>
                        <a:buClrTx/>
                        <a:buSzTx/>
                        <a:buFontTx/>
                        <a:buNone/>
                        <a:tabLst/>
                        <a:defRPr/>
                      </a:pPr>
                      <a:r>
                        <a:rPr kumimoji="0" lang="en-US" sz="2200" b="0" i="0" u="none" strike="noStrike" kern="1200" baseline="0" dirty="0" smtClean="0">
                          <a:solidFill>
                            <a:schemeClr val="dk1"/>
                          </a:solidFill>
                          <a:latin typeface="+mn-lt"/>
                          <a:ea typeface="+mn-ea"/>
                          <a:cs typeface="+mn-cs"/>
                        </a:rPr>
                        <a:t>To </a:t>
                      </a:r>
                      <a:r>
                        <a:rPr kumimoji="0" lang="en-US" sz="2200" b="0" i="0" u="none" strike="noStrike" kern="1200" baseline="0" dirty="0" smtClean="0">
                          <a:solidFill>
                            <a:schemeClr val="dk1"/>
                          </a:solidFill>
                          <a:latin typeface="+mn-lt"/>
                          <a:ea typeface="+mn-ea"/>
                          <a:cs typeface="+mn-cs"/>
                        </a:rPr>
                        <a:t>access the </a:t>
                      </a:r>
                      <a:r>
                        <a:rPr kumimoji="0" lang="en-US" sz="2200" b="0" i="0" u="none" strike="noStrike" kern="1200" baseline="0" dirty="0" err="1" smtClean="0">
                          <a:solidFill>
                            <a:schemeClr val="dk1"/>
                          </a:solidFill>
                          <a:latin typeface="+mn-lt"/>
                          <a:ea typeface="+mn-ea"/>
                          <a:cs typeface="+mn-cs"/>
                        </a:rPr>
                        <a:t>FINGate</a:t>
                      </a:r>
                      <a:r>
                        <a:rPr kumimoji="0" lang="en-US" sz="2200" b="0" i="0" u="none" strike="noStrike" kern="1200" baseline="0" dirty="0" smtClean="0">
                          <a:solidFill>
                            <a:schemeClr val="dk1"/>
                          </a:solidFill>
                          <a:latin typeface="+mn-lt"/>
                          <a:ea typeface="+mn-ea"/>
                          <a:cs typeface="+mn-cs"/>
                        </a:rPr>
                        <a:t> </a:t>
                      </a:r>
                      <a:r>
                        <a:rPr kumimoji="0" lang="en-US" sz="2200" b="0" i="0" u="none" strike="noStrike" kern="1200" baseline="0" dirty="0" smtClean="0">
                          <a:solidFill>
                            <a:schemeClr val="dk1"/>
                          </a:solidFill>
                          <a:latin typeface="+mn-lt"/>
                          <a:ea typeface="+mn-ea"/>
                          <a:cs typeface="+mn-cs"/>
                        </a:rPr>
                        <a:t>portal, navigate to </a:t>
                      </a:r>
                      <a:r>
                        <a:rPr kumimoji="0" lang="en-US" sz="2200" b="0" i="0" u="sng" strike="noStrike" kern="1200" baseline="0" dirty="0" smtClean="0">
                          <a:solidFill>
                            <a:schemeClr val="dk1"/>
                          </a:solidFill>
                          <a:latin typeface="+mn-lt"/>
                          <a:ea typeface="+mn-ea"/>
                          <a:cs typeface="+mn-cs"/>
                        </a:rPr>
                        <a:t>https://fiuindia.gov.in/. </a:t>
                      </a:r>
                      <a:endParaRPr lang="en-US" sz="2200" u="sng" dirty="0" smtClean="0"/>
                    </a:p>
                  </a:txBody>
                  <a:tcPr/>
                </a:tc>
              </a:tr>
            </a:tbl>
          </a:graphicData>
        </a:graphic>
      </p:graphicFrame>
    </p:spTree>
    <p:extLst>
      <p:ext uri="{BB962C8B-B14F-4D97-AF65-F5344CB8AC3E}">
        <p14:creationId xmlns:p14="http://schemas.microsoft.com/office/powerpoint/2010/main" val="3034422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94003525"/>
              </p:ext>
            </p:extLst>
          </p:nvPr>
        </p:nvGraphicFramePr>
        <p:xfrm>
          <a:off x="251520" y="116632"/>
          <a:ext cx="8568952" cy="6408712"/>
        </p:xfrm>
        <a:graphic>
          <a:graphicData uri="http://schemas.openxmlformats.org/drawingml/2006/table">
            <a:tbl>
              <a:tblPr firstRow="1" bandRow="1">
                <a:tableStyleId>{5C22544A-7EE6-4342-B048-85BDC9FD1C3A}</a:tableStyleId>
              </a:tblPr>
              <a:tblGrid>
                <a:gridCol w="8568952"/>
              </a:tblGrid>
              <a:tr h="490098">
                <a:tc>
                  <a:txBody>
                    <a:bodyPr/>
                    <a:lstStyle/>
                    <a:p>
                      <a:r>
                        <a:rPr kumimoji="0" lang="en-US" sz="2200" b="1" i="0" u="none" strike="noStrike" kern="1200" baseline="0" dirty="0" smtClean="0">
                          <a:solidFill>
                            <a:schemeClr val="lt1"/>
                          </a:solidFill>
                          <a:latin typeface="+mn-lt"/>
                          <a:ea typeface="+mn-ea"/>
                          <a:cs typeface="+mn-cs"/>
                        </a:rPr>
                        <a:t>Obligations of Reporting Entities under PMLA</a:t>
                      </a:r>
                      <a:endParaRPr lang="en-US" sz="2200" dirty="0"/>
                    </a:p>
                  </a:txBody>
                  <a:tcPr/>
                </a:tc>
              </a:tr>
              <a:tr h="5918614">
                <a:tc>
                  <a:txBody>
                    <a:bodyPr/>
                    <a:lstStyle/>
                    <a:p>
                      <a:pPr algn="just">
                        <a:spcBef>
                          <a:spcPts val="600"/>
                        </a:spcBef>
                        <a:spcAft>
                          <a:spcPts val="600"/>
                        </a:spcAft>
                      </a:pPr>
                      <a:r>
                        <a:rPr kumimoji="0" lang="en-US" sz="2200" b="0" i="0" u="none" strike="noStrike" kern="1200" baseline="0" dirty="0" smtClean="0">
                          <a:solidFill>
                            <a:schemeClr val="dk1"/>
                          </a:solidFill>
                          <a:latin typeface="+mn-lt"/>
                          <a:ea typeface="+mn-ea"/>
                          <a:cs typeface="+mn-cs"/>
                        </a:rPr>
                        <a:t>Under PMLA, every reporting entity (banking company, financial institution, intermediary or person carrying on designated business and profession) is required:</a:t>
                      </a:r>
                    </a:p>
                    <a:p>
                      <a:pPr marL="342900" indent="-342900" algn="just">
                        <a:spcBef>
                          <a:spcPts val="600"/>
                        </a:spcBef>
                        <a:spcAft>
                          <a:spcPts val="600"/>
                        </a:spcAft>
                        <a:buFont typeface="+mj-lt"/>
                        <a:buAutoNum type="alphaLcParenR"/>
                      </a:pPr>
                      <a:r>
                        <a:rPr kumimoji="0" lang="en-US" sz="2200" b="0" i="0" u="none" strike="noStrike" kern="1200" baseline="0" dirty="0" smtClean="0">
                          <a:solidFill>
                            <a:srgbClr val="FF0000"/>
                          </a:solidFill>
                          <a:latin typeface="+mn-lt"/>
                          <a:ea typeface="+mn-ea"/>
                          <a:cs typeface="+mn-cs"/>
                        </a:rPr>
                        <a:t>To register itself </a:t>
                      </a:r>
                      <a:r>
                        <a:rPr kumimoji="0" lang="en-US" sz="2200" b="0" i="0" u="none" strike="noStrike" kern="1200" baseline="0" dirty="0" smtClean="0">
                          <a:solidFill>
                            <a:schemeClr val="dk1"/>
                          </a:solidFill>
                          <a:latin typeface="+mn-lt"/>
                          <a:ea typeface="+mn-ea"/>
                          <a:cs typeface="+mn-cs"/>
                        </a:rPr>
                        <a:t>with the </a:t>
                      </a:r>
                      <a:r>
                        <a:rPr kumimoji="0" lang="en-US" sz="2200" b="0" i="0" u="none" strike="noStrike" kern="1200" baseline="0" dirty="0" err="1" smtClean="0">
                          <a:solidFill>
                            <a:schemeClr val="dk1"/>
                          </a:solidFill>
                          <a:latin typeface="+mn-lt"/>
                          <a:ea typeface="+mn-ea"/>
                          <a:cs typeface="+mn-cs"/>
                        </a:rPr>
                        <a:t>FINGate</a:t>
                      </a:r>
                      <a:r>
                        <a:rPr kumimoji="0" lang="en-US" sz="2200" b="0" i="0" u="none" strike="noStrike" kern="1200" baseline="0" dirty="0" smtClean="0">
                          <a:solidFill>
                            <a:schemeClr val="dk1"/>
                          </a:solidFill>
                          <a:latin typeface="+mn-lt"/>
                          <a:ea typeface="+mn-ea"/>
                          <a:cs typeface="+mn-cs"/>
                        </a:rPr>
                        <a:t> </a:t>
                      </a:r>
                      <a:r>
                        <a:rPr kumimoji="0" lang="en-US" sz="2200" b="0" i="0" u="none" strike="noStrike" kern="1200" baseline="0" dirty="0" smtClean="0">
                          <a:solidFill>
                            <a:schemeClr val="dk1"/>
                          </a:solidFill>
                          <a:latin typeface="+mn-lt"/>
                          <a:ea typeface="+mn-ea"/>
                          <a:cs typeface="+mn-cs"/>
                        </a:rPr>
                        <a:t>Portal </a:t>
                      </a:r>
                    </a:p>
                    <a:p>
                      <a:pPr marL="342900" indent="-342900" algn="just">
                        <a:spcBef>
                          <a:spcPts val="600"/>
                        </a:spcBef>
                        <a:spcAft>
                          <a:spcPts val="600"/>
                        </a:spcAft>
                        <a:buFont typeface="+mj-lt"/>
                        <a:buAutoNum type="alphaLcParenR"/>
                      </a:pPr>
                      <a:r>
                        <a:rPr kumimoji="0" lang="en-US" sz="2200" b="0" i="0" u="none" strike="noStrike" kern="1200" baseline="0" dirty="0" smtClean="0">
                          <a:solidFill>
                            <a:schemeClr val="dk1"/>
                          </a:solidFill>
                          <a:latin typeface="+mn-lt"/>
                          <a:ea typeface="+mn-ea"/>
                          <a:cs typeface="+mn-cs"/>
                        </a:rPr>
                        <a:t>To appoint a </a:t>
                      </a:r>
                      <a:r>
                        <a:rPr kumimoji="0" lang="en-US" sz="2200" b="0" i="0" u="none" strike="noStrike" kern="1200" baseline="0" dirty="0" smtClean="0">
                          <a:solidFill>
                            <a:srgbClr val="FF0000"/>
                          </a:solidFill>
                          <a:latin typeface="+mn-lt"/>
                          <a:ea typeface="+mn-ea"/>
                          <a:cs typeface="+mn-cs"/>
                        </a:rPr>
                        <a:t>Principal Officer </a:t>
                      </a:r>
                      <a:r>
                        <a:rPr kumimoji="0" lang="en-US" sz="2200" b="0" i="0" u="none" strike="noStrike" kern="1200" baseline="0" dirty="0" smtClean="0">
                          <a:solidFill>
                            <a:schemeClr val="dk1"/>
                          </a:solidFill>
                          <a:latin typeface="+mn-lt"/>
                          <a:ea typeface="+mn-ea"/>
                          <a:cs typeface="+mn-cs"/>
                        </a:rPr>
                        <a:t>and provide details at </a:t>
                      </a:r>
                      <a:r>
                        <a:rPr kumimoji="0" lang="en-US" sz="2200" b="0" i="0" u="none" strike="noStrike" kern="1200" baseline="0" dirty="0" err="1" smtClean="0">
                          <a:solidFill>
                            <a:schemeClr val="dk1"/>
                          </a:solidFill>
                          <a:latin typeface="+mn-lt"/>
                          <a:ea typeface="+mn-ea"/>
                          <a:cs typeface="+mn-cs"/>
                        </a:rPr>
                        <a:t>Fingate</a:t>
                      </a:r>
                      <a:r>
                        <a:rPr kumimoji="0" lang="en-US" sz="2200" b="0" i="0" u="none" strike="noStrike" kern="1200" baseline="0" dirty="0" smtClean="0">
                          <a:solidFill>
                            <a:schemeClr val="dk1"/>
                          </a:solidFill>
                          <a:latin typeface="+mn-lt"/>
                          <a:ea typeface="+mn-ea"/>
                          <a:cs typeface="+mn-cs"/>
                        </a:rPr>
                        <a:t> Portal </a:t>
                      </a:r>
                    </a:p>
                    <a:p>
                      <a:pPr marL="342900" marR="0" indent="-342900" algn="just" defTabSz="914400" rtl="0" eaLnBrk="1" fontAlgn="auto" latinLnBrk="0" hangingPunct="1">
                        <a:lnSpc>
                          <a:spcPct val="100000"/>
                        </a:lnSpc>
                        <a:spcBef>
                          <a:spcPts val="600"/>
                        </a:spcBef>
                        <a:spcAft>
                          <a:spcPts val="600"/>
                        </a:spcAft>
                        <a:buClrTx/>
                        <a:buSzTx/>
                        <a:buFont typeface="+mj-lt"/>
                        <a:buAutoNum type="alphaLcParenR"/>
                        <a:tabLst/>
                        <a:defRPr/>
                      </a:pPr>
                      <a:r>
                        <a:rPr kumimoji="0" lang="en-US" sz="2200" b="0" i="0" u="none" strike="noStrike" kern="1200" baseline="0" dirty="0" smtClean="0">
                          <a:solidFill>
                            <a:schemeClr val="dk1"/>
                          </a:solidFill>
                          <a:latin typeface="+mn-lt"/>
                          <a:ea typeface="+mn-ea"/>
                          <a:cs typeface="+mn-cs"/>
                        </a:rPr>
                        <a:t>To appoint a </a:t>
                      </a:r>
                      <a:r>
                        <a:rPr kumimoji="0" lang="en-US" sz="2200" b="0" i="0" u="none" strike="noStrike" kern="1200" baseline="0" dirty="0" smtClean="0">
                          <a:solidFill>
                            <a:srgbClr val="FF0000"/>
                          </a:solidFill>
                          <a:latin typeface="+mn-lt"/>
                          <a:ea typeface="+mn-ea"/>
                          <a:cs typeface="+mn-cs"/>
                        </a:rPr>
                        <a:t>Designated Director </a:t>
                      </a:r>
                      <a:r>
                        <a:rPr kumimoji="0" lang="en-US" sz="2200" b="0" i="0" u="none" strike="noStrike" kern="1200" baseline="0" dirty="0" smtClean="0">
                          <a:solidFill>
                            <a:schemeClr val="dk1"/>
                          </a:solidFill>
                          <a:latin typeface="+mn-lt"/>
                          <a:ea typeface="+mn-ea"/>
                          <a:cs typeface="+mn-cs"/>
                        </a:rPr>
                        <a:t>and provide details at </a:t>
                      </a:r>
                      <a:r>
                        <a:rPr kumimoji="0" lang="en-US" sz="2200" b="0" i="0" u="none" strike="noStrike" kern="1200" baseline="0" dirty="0" err="1" smtClean="0">
                          <a:solidFill>
                            <a:schemeClr val="dk1"/>
                          </a:solidFill>
                          <a:latin typeface="+mn-lt"/>
                          <a:ea typeface="+mn-ea"/>
                          <a:cs typeface="+mn-cs"/>
                        </a:rPr>
                        <a:t>Fingate</a:t>
                      </a:r>
                      <a:r>
                        <a:rPr kumimoji="0" lang="en-US" sz="2200" b="0" i="0" u="none" strike="noStrike" kern="1200" baseline="0" dirty="0" smtClean="0">
                          <a:solidFill>
                            <a:schemeClr val="dk1"/>
                          </a:solidFill>
                          <a:latin typeface="+mn-lt"/>
                          <a:ea typeface="+mn-ea"/>
                          <a:cs typeface="+mn-cs"/>
                        </a:rPr>
                        <a:t> Portal </a:t>
                      </a:r>
                    </a:p>
                    <a:p>
                      <a:pPr marL="342900" indent="-342900" algn="just">
                        <a:spcBef>
                          <a:spcPts val="600"/>
                        </a:spcBef>
                        <a:spcAft>
                          <a:spcPts val="600"/>
                        </a:spcAft>
                        <a:buFont typeface="+mj-lt"/>
                        <a:buAutoNum type="alphaLcParenR"/>
                      </a:pPr>
                      <a:r>
                        <a:rPr kumimoji="0" lang="en-US" sz="2200" b="0" i="0" u="none" strike="noStrike" kern="1200" baseline="0" dirty="0" smtClean="0">
                          <a:solidFill>
                            <a:srgbClr val="FF0000"/>
                          </a:solidFill>
                          <a:latin typeface="+mn-lt"/>
                          <a:ea typeface="+mn-ea"/>
                          <a:cs typeface="+mn-cs"/>
                        </a:rPr>
                        <a:t>To communicate </a:t>
                      </a:r>
                      <a:r>
                        <a:rPr kumimoji="0" lang="en-US" sz="2200" b="0" i="0" u="none" strike="noStrike" kern="1200" baseline="0" dirty="0" smtClean="0">
                          <a:solidFill>
                            <a:schemeClr val="dk1"/>
                          </a:solidFill>
                          <a:latin typeface="+mn-lt"/>
                          <a:ea typeface="+mn-ea"/>
                          <a:cs typeface="+mn-cs"/>
                        </a:rPr>
                        <a:t>their names, designations and addresses to</a:t>
                      </a:r>
                      <a:r>
                        <a:rPr kumimoji="0" lang="en-US" sz="2200" b="0" i="0" u="none" strike="noStrike" kern="1200" baseline="0" dirty="0" smtClean="0">
                          <a:solidFill>
                            <a:srgbClr val="FF0000"/>
                          </a:solidFill>
                          <a:latin typeface="+mn-lt"/>
                          <a:ea typeface="+mn-ea"/>
                          <a:cs typeface="+mn-cs"/>
                        </a:rPr>
                        <a:t> FIU-IND. </a:t>
                      </a:r>
                    </a:p>
                    <a:p>
                      <a:pPr marL="0" indent="0" algn="just">
                        <a:spcBef>
                          <a:spcPts val="600"/>
                        </a:spcBef>
                        <a:spcAft>
                          <a:spcPts val="600"/>
                        </a:spcAft>
                        <a:buNone/>
                      </a:pPr>
                      <a:endParaRPr kumimoji="0" lang="en-US" sz="1050" b="0" i="0" u="none" strike="noStrike" kern="1200" baseline="0" dirty="0" smtClean="0">
                        <a:solidFill>
                          <a:schemeClr val="dk1"/>
                        </a:solidFill>
                        <a:latin typeface="+mn-lt"/>
                        <a:ea typeface="+mn-ea"/>
                        <a:cs typeface="+mn-cs"/>
                      </a:endParaRPr>
                    </a:p>
                    <a:p>
                      <a:pPr marL="0" indent="0" algn="just">
                        <a:spcBef>
                          <a:spcPts val="600"/>
                        </a:spcBef>
                        <a:spcAft>
                          <a:spcPts val="600"/>
                        </a:spcAft>
                        <a:buNone/>
                      </a:pPr>
                      <a:r>
                        <a:rPr kumimoji="0" lang="en-US" sz="2200" b="0" i="0" u="none" strike="noStrike" kern="1200" baseline="0" dirty="0" smtClean="0">
                          <a:solidFill>
                            <a:schemeClr val="dk1"/>
                          </a:solidFill>
                          <a:latin typeface="+mn-lt"/>
                          <a:ea typeface="+mn-ea"/>
                          <a:cs typeface="+mn-cs"/>
                        </a:rPr>
                        <a:t>The </a:t>
                      </a:r>
                      <a:r>
                        <a:rPr kumimoji="0" lang="en-US" sz="2200" b="0" i="0" u="none" strike="noStrike" kern="1200" baseline="0" dirty="0" smtClean="0">
                          <a:solidFill>
                            <a:schemeClr val="dk1"/>
                          </a:solidFill>
                          <a:latin typeface="+mn-lt"/>
                          <a:ea typeface="+mn-ea"/>
                          <a:cs typeface="+mn-cs"/>
                        </a:rPr>
                        <a:t>reporting entity is also obligated to </a:t>
                      </a:r>
                      <a:r>
                        <a:rPr kumimoji="0" lang="en-US" sz="2200" b="0" i="0" u="none" strike="noStrike" kern="1200" baseline="0" dirty="0" smtClean="0">
                          <a:solidFill>
                            <a:srgbClr val="FF0000"/>
                          </a:solidFill>
                          <a:latin typeface="+mn-lt"/>
                          <a:ea typeface="+mn-ea"/>
                          <a:cs typeface="+mn-cs"/>
                        </a:rPr>
                        <a:t>client due diligence, maintain record </a:t>
                      </a:r>
                      <a:r>
                        <a:rPr kumimoji="0" lang="en-US" sz="2200" b="0" i="0" u="none" strike="noStrike" kern="1200" baseline="0" dirty="0" smtClean="0">
                          <a:solidFill>
                            <a:schemeClr val="dk1"/>
                          </a:solidFill>
                          <a:latin typeface="+mn-lt"/>
                          <a:ea typeface="+mn-ea"/>
                          <a:cs typeface="+mn-cs"/>
                        </a:rPr>
                        <a:t>of specified transactions for the prescribed period and </a:t>
                      </a:r>
                      <a:r>
                        <a:rPr kumimoji="0" lang="en-US" sz="2200" b="0" i="0" u="none" strike="noStrike" kern="1200" baseline="0" dirty="0" smtClean="0">
                          <a:solidFill>
                            <a:srgbClr val="FF0000"/>
                          </a:solidFill>
                          <a:latin typeface="+mn-lt"/>
                          <a:ea typeface="+mn-ea"/>
                          <a:cs typeface="+mn-cs"/>
                        </a:rPr>
                        <a:t>furnish report </a:t>
                      </a:r>
                      <a:r>
                        <a:rPr kumimoji="0" lang="en-US" sz="2200" b="0" i="0" u="none" strike="noStrike" kern="1200" baseline="0" dirty="0" smtClean="0">
                          <a:solidFill>
                            <a:schemeClr val="dk1"/>
                          </a:solidFill>
                          <a:latin typeface="+mn-lt"/>
                          <a:ea typeface="+mn-ea"/>
                          <a:cs typeface="+mn-cs"/>
                        </a:rPr>
                        <a:t>of the prescribed transactions to FIU-IND. </a:t>
                      </a:r>
                    </a:p>
                  </a:txBody>
                  <a:tcPr/>
                </a:tc>
              </a:tr>
            </a:tbl>
          </a:graphicData>
        </a:graphic>
      </p:graphicFrame>
    </p:spTree>
    <p:extLst>
      <p:ext uri="{BB962C8B-B14F-4D97-AF65-F5344CB8AC3E}">
        <p14:creationId xmlns:p14="http://schemas.microsoft.com/office/powerpoint/2010/main" val="8004831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37414591"/>
              </p:ext>
            </p:extLst>
          </p:nvPr>
        </p:nvGraphicFramePr>
        <p:xfrm>
          <a:off x="395536" y="116632"/>
          <a:ext cx="8424936" cy="6120680"/>
        </p:xfrm>
        <a:graphic>
          <a:graphicData uri="http://schemas.openxmlformats.org/drawingml/2006/table">
            <a:tbl>
              <a:tblPr firstRow="1" bandRow="1">
                <a:tableStyleId>{5C22544A-7EE6-4342-B048-85BDC9FD1C3A}</a:tableStyleId>
              </a:tblPr>
              <a:tblGrid>
                <a:gridCol w="8424936"/>
              </a:tblGrid>
              <a:tr h="468071">
                <a:tc>
                  <a:txBody>
                    <a:bodyPr/>
                    <a:lstStyle/>
                    <a:p>
                      <a:r>
                        <a:rPr kumimoji="0" lang="en-US" sz="2200" b="1" i="0" u="none" strike="noStrike" kern="1200" baseline="0" dirty="0" smtClean="0">
                          <a:solidFill>
                            <a:schemeClr val="lt1"/>
                          </a:solidFill>
                          <a:latin typeface="+mn-lt"/>
                          <a:ea typeface="+mn-ea"/>
                          <a:cs typeface="+mn-cs"/>
                        </a:rPr>
                        <a:t>Client Due Diligence</a:t>
                      </a:r>
                      <a:endParaRPr lang="en-US" sz="2200" dirty="0"/>
                    </a:p>
                  </a:txBody>
                  <a:tcPr/>
                </a:tc>
              </a:tr>
              <a:tr h="5652609">
                <a:tc>
                  <a:txBody>
                    <a:bodyPr/>
                    <a:lstStyle/>
                    <a:p>
                      <a:pPr algn="just">
                        <a:spcBef>
                          <a:spcPts val="600"/>
                        </a:spcBef>
                        <a:spcAft>
                          <a:spcPts val="600"/>
                        </a:spcAft>
                      </a:pPr>
                      <a:r>
                        <a:rPr kumimoji="0" lang="en-US" sz="2200" b="0" i="0" u="none" strike="noStrike" kern="1200" baseline="0" dirty="0" smtClean="0">
                          <a:solidFill>
                            <a:schemeClr val="dk1"/>
                          </a:solidFill>
                          <a:latin typeface="+mn-lt"/>
                          <a:ea typeface="+mn-ea"/>
                          <a:cs typeface="+mn-cs"/>
                        </a:rPr>
                        <a:t>The reporting entity is required to </a:t>
                      </a:r>
                    </a:p>
                    <a:p>
                      <a:pPr marL="400050" indent="-400050" algn="just">
                        <a:spcBef>
                          <a:spcPts val="600"/>
                        </a:spcBef>
                        <a:spcAft>
                          <a:spcPts val="600"/>
                        </a:spcAft>
                        <a:buAutoNum type="romanLcParenBoth"/>
                      </a:pPr>
                      <a:r>
                        <a:rPr kumimoji="0" lang="en-US" sz="2200" b="0" i="0" u="none" strike="noStrike" kern="1200" baseline="0" dirty="0" smtClean="0">
                          <a:solidFill>
                            <a:srgbClr val="FF0000"/>
                          </a:solidFill>
                          <a:latin typeface="+mn-lt"/>
                          <a:ea typeface="+mn-ea"/>
                          <a:cs typeface="+mn-cs"/>
                        </a:rPr>
                        <a:t>identify its clients</a:t>
                      </a:r>
                      <a:r>
                        <a:rPr kumimoji="0" lang="en-US" sz="2200" b="0" i="0" u="none" strike="noStrike" kern="1200" baseline="0" dirty="0" smtClean="0">
                          <a:solidFill>
                            <a:schemeClr val="dk1"/>
                          </a:solidFill>
                          <a:latin typeface="+mn-lt"/>
                          <a:ea typeface="+mn-ea"/>
                          <a:cs typeface="+mn-cs"/>
                        </a:rPr>
                        <a:t>, verify their identity, obtain information on the purpose and intended nature of the business relationship </a:t>
                      </a:r>
                    </a:p>
                    <a:p>
                      <a:pPr marL="400050" indent="-400050" algn="just">
                        <a:spcBef>
                          <a:spcPts val="600"/>
                        </a:spcBef>
                        <a:spcAft>
                          <a:spcPts val="600"/>
                        </a:spcAft>
                        <a:buAutoNum type="romanLcParenBoth"/>
                      </a:pPr>
                      <a:r>
                        <a:rPr kumimoji="0" lang="en-US" sz="2200" b="0" i="0" u="none" strike="noStrike" kern="1200" baseline="0" dirty="0" smtClean="0">
                          <a:solidFill>
                            <a:schemeClr val="dk1"/>
                          </a:solidFill>
                          <a:latin typeface="+mn-lt"/>
                          <a:ea typeface="+mn-ea"/>
                          <a:cs typeface="+mn-cs"/>
                        </a:rPr>
                        <a:t>to determine whether a client is acting on behalf of a </a:t>
                      </a:r>
                      <a:r>
                        <a:rPr kumimoji="0" lang="en-US" sz="2200" b="0" i="0" u="none" strike="noStrike" kern="1200" baseline="0" dirty="0" smtClean="0">
                          <a:solidFill>
                            <a:srgbClr val="FF0000"/>
                          </a:solidFill>
                          <a:latin typeface="+mn-lt"/>
                          <a:ea typeface="+mn-ea"/>
                          <a:cs typeface="+mn-cs"/>
                        </a:rPr>
                        <a:t>beneficial owner,</a:t>
                      </a:r>
                      <a:r>
                        <a:rPr kumimoji="0" lang="en-US" sz="2200" b="0" i="0" u="none" strike="noStrike" kern="1200" baseline="0" dirty="0" smtClean="0">
                          <a:solidFill>
                            <a:schemeClr val="dk1"/>
                          </a:solidFill>
                          <a:latin typeface="+mn-lt"/>
                          <a:ea typeface="+mn-ea"/>
                          <a:cs typeface="+mn-cs"/>
                        </a:rPr>
                        <a:t> and </a:t>
                      </a:r>
                    </a:p>
                    <a:p>
                      <a:pPr marL="400050" indent="-400050" algn="just">
                        <a:spcBef>
                          <a:spcPts val="600"/>
                        </a:spcBef>
                        <a:spcAft>
                          <a:spcPts val="600"/>
                        </a:spcAft>
                        <a:buAutoNum type="romanLcParenBoth"/>
                      </a:pPr>
                      <a:r>
                        <a:rPr kumimoji="0" lang="en-US" sz="2200" b="0" i="0" u="none" strike="noStrike" kern="1200" baseline="0" dirty="0" smtClean="0">
                          <a:solidFill>
                            <a:schemeClr val="dk1"/>
                          </a:solidFill>
                          <a:latin typeface="+mn-lt"/>
                          <a:ea typeface="+mn-ea"/>
                          <a:cs typeface="+mn-cs"/>
                        </a:rPr>
                        <a:t>identify the beneficial owner and take all steps to verify the </a:t>
                      </a:r>
                      <a:r>
                        <a:rPr kumimoji="0" lang="en-US" sz="2200" b="0" i="0" u="none" strike="noStrike" kern="1200" baseline="0" dirty="0" smtClean="0">
                          <a:solidFill>
                            <a:srgbClr val="FF0000"/>
                          </a:solidFill>
                          <a:latin typeface="+mn-lt"/>
                          <a:ea typeface="+mn-ea"/>
                          <a:cs typeface="+mn-cs"/>
                        </a:rPr>
                        <a:t>identity of the beneficial owner.</a:t>
                      </a:r>
                    </a:p>
                    <a:p>
                      <a:pPr algn="just">
                        <a:spcBef>
                          <a:spcPts val="600"/>
                        </a:spcBef>
                        <a:spcAft>
                          <a:spcPts val="600"/>
                        </a:spcAft>
                      </a:pPr>
                      <a:endParaRPr kumimoji="0" lang="en-US" sz="2200" b="0" i="0" u="none" strike="noStrike" kern="1200" baseline="0" dirty="0" smtClean="0">
                        <a:solidFill>
                          <a:schemeClr val="dk1"/>
                        </a:solidFill>
                        <a:latin typeface="+mn-lt"/>
                        <a:ea typeface="+mn-ea"/>
                        <a:cs typeface="+mn-cs"/>
                      </a:endParaRPr>
                    </a:p>
                    <a:p>
                      <a:pPr algn="just">
                        <a:spcBef>
                          <a:spcPts val="600"/>
                        </a:spcBef>
                        <a:spcAft>
                          <a:spcPts val="600"/>
                        </a:spcAft>
                      </a:pPr>
                      <a:r>
                        <a:rPr kumimoji="0" lang="en-US" sz="2200" b="0" i="0" u="none" strike="noStrike" kern="1200" baseline="0" dirty="0" smtClean="0">
                          <a:solidFill>
                            <a:schemeClr val="dk1"/>
                          </a:solidFill>
                          <a:latin typeface="+mn-lt"/>
                          <a:ea typeface="+mn-ea"/>
                          <a:cs typeface="+mn-cs"/>
                        </a:rPr>
                        <a:t>The </a:t>
                      </a:r>
                      <a:r>
                        <a:rPr kumimoji="0" lang="en-US" sz="2200" b="0" i="0" u="none" strike="noStrike" kern="1200" baseline="0" dirty="0" smtClean="0">
                          <a:solidFill>
                            <a:schemeClr val="dk1"/>
                          </a:solidFill>
                          <a:latin typeface="+mn-lt"/>
                          <a:ea typeface="+mn-ea"/>
                          <a:cs typeface="+mn-cs"/>
                        </a:rPr>
                        <a:t>client due diligence (CDD) has to be done at the time of opening of an account as well as periodically during the tenure of the business relationship. </a:t>
                      </a:r>
                      <a:endParaRPr lang="en-US" sz="2200" dirty="0"/>
                    </a:p>
                  </a:txBody>
                  <a:tcPr/>
                </a:tc>
              </a:tr>
            </a:tbl>
          </a:graphicData>
        </a:graphic>
      </p:graphicFrame>
    </p:spTree>
    <p:extLst>
      <p:ext uri="{BB962C8B-B14F-4D97-AF65-F5344CB8AC3E}">
        <p14:creationId xmlns:p14="http://schemas.microsoft.com/office/powerpoint/2010/main" val="805746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20708599"/>
              </p:ext>
            </p:extLst>
          </p:nvPr>
        </p:nvGraphicFramePr>
        <p:xfrm>
          <a:off x="323528" y="548680"/>
          <a:ext cx="8568952" cy="2377440"/>
        </p:xfrm>
        <a:graphic>
          <a:graphicData uri="http://schemas.openxmlformats.org/drawingml/2006/table">
            <a:tbl>
              <a:tblPr firstRow="1" bandRow="1">
                <a:tableStyleId>{5C22544A-7EE6-4342-B048-85BDC9FD1C3A}</a:tableStyleId>
              </a:tblPr>
              <a:tblGrid>
                <a:gridCol w="4284476"/>
                <a:gridCol w="4284476"/>
              </a:tblGrid>
              <a:tr h="370840">
                <a:tc gridSpan="2">
                  <a:txBody>
                    <a:bodyPr/>
                    <a:lstStyle/>
                    <a:p>
                      <a:pPr algn="ctr"/>
                      <a:r>
                        <a:rPr lang="en-US" sz="2200" dirty="0" smtClean="0">
                          <a:latin typeface="Cambria" panose="02040503050406030204" pitchFamily="18" charset="0"/>
                          <a:ea typeface="Cambria" panose="02040503050406030204" pitchFamily="18" charset="0"/>
                        </a:rPr>
                        <a:t>Reporting</a:t>
                      </a:r>
                      <a:r>
                        <a:rPr lang="en-US" sz="2200" baseline="0" dirty="0" smtClean="0">
                          <a:latin typeface="Cambria" panose="02040503050406030204" pitchFamily="18" charset="0"/>
                          <a:ea typeface="Cambria" panose="02040503050406030204" pitchFamily="18" charset="0"/>
                        </a:rPr>
                        <a:t> under FIU-IND</a:t>
                      </a:r>
                      <a:endParaRPr lang="en-US" sz="2200" dirty="0">
                        <a:latin typeface="Cambria" panose="02040503050406030204" pitchFamily="18" charset="0"/>
                        <a:ea typeface="Cambria" panose="02040503050406030204" pitchFamily="18" charset="0"/>
                      </a:endParaRPr>
                    </a:p>
                  </a:txBody>
                  <a:tcPr/>
                </a:tc>
                <a:tc hMerge="1">
                  <a:txBody>
                    <a:bodyPr/>
                    <a:lstStyle/>
                    <a:p>
                      <a:endParaRPr lang="en-US" dirty="0"/>
                    </a:p>
                  </a:txBody>
                  <a:tcPr/>
                </a:tc>
              </a:tr>
              <a:tr h="370840">
                <a:tc>
                  <a:txBody>
                    <a:bodyPr/>
                    <a:lstStyle/>
                    <a:p>
                      <a:pPr algn="ctr"/>
                      <a:r>
                        <a:rPr lang="en-US" sz="2200" b="1" dirty="0" smtClean="0">
                          <a:latin typeface="Cambria" panose="02040503050406030204" pitchFamily="18" charset="0"/>
                          <a:ea typeface="Cambria" panose="02040503050406030204" pitchFamily="18" charset="0"/>
                        </a:rPr>
                        <a:t>CTR</a:t>
                      </a:r>
                      <a:r>
                        <a:rPr lang="en-US" sz="2200" b="1" baseline="0" dirty="0" smtClean="0">
                          <a:latin typeface="Cambria" panose="02040503050406030204" pitchFamily="18" charset="0"/>
                          <a:ea typeface="Cambria" panose="02040503050406030204" pitchFamily="18" charset="0"/>
                        </a:rPr>
                        <a:t> Reporting</a:t>
                      </a:r>
                      <a:endParaRPr lang="en-US" sz="2200" b="1" dirty="0">
                        <a:latin typeface="Cambria" panose="02040503050406030204" pitchFamily="18" charset="0"/>
                        <a:ea typeface="Cambria" panose="02040503050406030204" pitchFamily="18" charset="0"/>
                      </a:endParaRPr>
                    </a:p>
                  </a:txBody>
                  <a:tcPr/>
                </a:tc>
                <a:tc>
                  <a:txBody>
                    <a:bodyPr/>
                    <a:lstStyle/>
                    <a:p>
                      <a:pPr algn="ctr"/>
                      <a:r>
                        <a:rPr lang="en-US" sz="2200" b="1" dirty="0" smtClean="0">
                          <a:latin typeface="Cambria" panose="02040503050406030204" pitchFamily="18" charset="0"/>
                          <a:ea typeface="Cambria" panose="02040503050406030204" pitchFamily="18" charset="0"/>
                        </a:rPr>
                        <a:t>STR Reporting</a:t>
                      </a:r>
                      <a:endParaRPr lang="en-US" sz="2200" b="1" dirty="0">
                        <a:latin typeface="Cambria" panose="02040503050406030204" pitchFamily="18" charset="0"/>
                        <a:ea typeface="Cambria" panose="02040503050406030204" pitchFamily="18" charset="0"/>
                      </a:endParaRPr>
                    </a:p>
                  </a:txBody>
                  <a:tcPr/>
                </a:tc>
              </a:tr>
              <a:tr h="370840">
                <a:tc>
                  <a:txBody>
                    <a:bodyPr/>
                    <a:lstStyle/>
                    <a:p>
                      <a:r>
                        <a:rPr lang="en-US" sz="2200" dirty="0" smtClean="0">
                          <a:latin typeface="Cambria" panose="02040503050406030204" pitchFamily="18" charset="0"/>
                          <a:ea typeface="Cambria" panose="02040503050406030204" pitchFamily="18" charset="0"/>
                        </a:rPr>
                        <a:t>1. All Cash Transaction</a:t>
                      </a:r>
                      <a:r>
                        <a:rPr lang="en-US" sz="2200" baseline="0" dirty="0" smtClean="0">
                          <a:latin typeface="Cambria" panose="02040503050406030204" pitchFamily="18" charset="0"/>
                          <a:ea typeface="Cambria" panose="02040503050406030204" pitchFamily="18" charset="0"/>
                        </a:rPr>
                        <a:t>s&gt; </a:t>
                      </a:r>
                      <a:r>
                        <a:rPr lang="en-US" sz="2200" baseline="0" dirty="0" err="1" smtClean="0">
                          <a:latin typeface="Cambria" panose="02040503050406030204" pitchFamily="18" charset="0"/>
                          <a:ea typeface="Cambria" panose="02040503050406030204" pitchFamily="18" charset="0"/>
                        </a:rPr>
                        <a:t>Rs</a:t>
                      </a:r>
                      <a:r>
                        <a:rPr lang="en-US" sz="2200" baseline="0" dirty="0" smtClean="0">
                          <a:latin typeface="Cambria" panose="02040503050406030204" pitchFamily="18" charset="0"/>
                          <a:ea typeface="Cambria" panose="02040503050406030204" pitchFamily="18" charset="0"/>
                        </a:rPr>
                        <a:t>. 10 Lakhs</a:t>
                      </a:r>
                      <a:endParaRPr lang="en-US" sz="2200" dirty="0">
                        <a:latin typeface="Cambria" panose="02040503050406030204" pitchFamily="18" charset="0"/>
                        <a:ea typeface="Cambria" panose="02040503050406030204" pitchFamily="18" charset="0"/>
                      </a:endParaRPr>
                    </a:p>
                  </a:txBody>
                  <a:tcPr/>
                </a:tc>
                <a:tc>
                  <a:txBody>
                    <a:bodyPr/>
                    <a:lstStyle/>
                    <a:p>
                      <a:r>
                        <a:rPr lang="en-US" sz="2200" dirty="0" smtClean="0">
                          <a:latin typeface="Cambria" panose="02040503050406030204" pitchFamily="18" charset="0"/>
                          <a:ea typeface="Cambria" panose="02040503050406030204" pitchFamily="18" charset="0"/>
                        </a:rPr>
                        <a:t>1. Suspicious </a:t>
                      </a:r>
                      <a:r>
                        <a:rPr lang="en-US" sz="2200" dirty="0" smtClean="0">
                          <a:latin typeface="Cambria" panose="02040503050406030204" pitchFamily="18" charset="0"/>
                          <a:ea typeface="Cambria" panose="02040503050406030204" pitchFamily="18" charset="0"/>
                        </a:rPr>
                        <a:t>Transactions</a:t>
                      </a:r>
                      <a:endParaRPr lang="en-US" sz="2200" dirty="0">
                        <a:latin typeface="Cambria" panose="02040503050406030204" pitchFamily="18" charset="0"/>
                        <a:ea typeface="Cambria" panose="02040503050406030204" pitchFamily="18" charset="0"/>
                      </a:endParaRPr>
                    </a:p>
                  </a:txBody>
                  <a:tcPr/>
                </a:tc>
              </a:tr>
              <a:tr h="370840">
                <a:tc>
                  <a:txBody>
                    <a:bodyPr/>
                    <a:lstStyle/>
                    <a:p>
                      <a:r>
                        <a:rPr lang="en-US" sz="2200" dirty="0" smtClean="0">
                          <a:latin typeface="Cambria" panose="02040503050406030204" pitchFamily="18" charset="0"/>
                          <a:ea typeface="Cambria" panose="02040503050406030204" pitchFamily="18" charset="0"/>
                        </a:rPr>
                        <a:t>2. Within 15 days from the end of quarter</a:t>
                      </a:r>
                      <a:endParaRPr lang="en-US" sz="2200" dirty="0">
                        <a:latin typeface="Cambria" panose="02040503050406030204" pitchFamily="18" charset="0"/>
                        <a:ea typeface="Cambria" panose="02040503050406030204" pitchFamily="18" charset="0"/>
                      </a:endParaRPr>
                    </a:p>
                  </a:txBody>
                  <a:tcPr/>
                </a:tc>
                <a:tc>
                  <a:txBody>
                    <a:bodyPr/>
                    <a:lstStyle/>
                    <a:p>
                      <a:r>
                        <a:rPr lang="en-US" sz="2200" dirty="0" smtClean="0">
                          <a:latin typeface="Cambria" panose="02040503050406030204" pitchFamily="18" charset="0"/>
                          <a:ea typeface="Cambria" panose="02040503050406030204" pitchFamily="18" charset="0"/>
                        </a:rPr>
                        <a:t>2. Within 7 days</a:t>
                      </a:r>
                      <a:r>
                        <a:rPr lang="en-US" sz="2200" baseline="0" dirty="0" smtClean="0">
                          <a:latin typeface="Cambria" panose="02040503050406030204" pitchFamily="18" charset="0"/>
                          <a:ea typeface="Cambria" panose="02040503050406030204" pitchFamily="18" charset="0"/>
                        </a:rPr>
                        <a:t> of suspicion getting confirmed</a:t>
                      </a:r>
                      <a:endParaRPr lang="en-US" sz="2200" dirty="0">
                        <a:latin typeface="Cambria" panose="02040503050406030204" pitchFamily="18" charset="0"/>
                        <a:ea typeface="Cambria" panose="02040503050406030204" pitchFamily="18" charset="0"/>
                      </a:endParaRPr>
                    </a:p>
                  </a:txBody>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08725006"/>
              </p:ext>
            </p:extLst>
          </p:nvPr>
        </p:nvGraphicFramePr>
        <p:xfrm>
          <a:off x="323528" y="3429000"/>
          <a:ext cx="8568952" cy="1800200"/>
        </p:xfrm>
        <a:graphic>
          <a:graphicData uri="http://schemas.openxmlformats.org/drawingml/2006/table">
            <a:tbl>
              <a:tblPr firstRow="1" bandRow="1">
                <a:tableStyleId>{5C22544A-7EE6-4342-B048-85BDC9FD1C3A}</a:tableStyleId>
              </a:tblPr>
              <a:tblGrid>
                <a:gridCol w="8568952"/>
              </a:tblGrid>
              <a:tr h="508752">
                <a:tc>
                  <a:txBody>
                    <a:bodyPr/>
                    <a:lstStyle/>
                    <a:p>
                      <a:r>
                        <a:rPr lang="en-US" sz="2200" dirty="0" smtClean="0">
                          <a:latin typeface="Cambria" panose="02040503050406030204" pitchFamily="18" charset="0"/>
                          <a:ea typeface="Cambria" panose="02040503050406030204" pitchFamily="18" charset="0"/>
                        </a:rPr>
                        <a:t>Fine for</a:t>
                      </a:r>
                      <a:r>
                        <a:rPr lang="en-US" sz="2200" baseline="0" dirty="0" smtClean="0">
                          <a:latin typeface="Cambria" panose="02040503050406030204" pitchFamily="18" charset="0"/>
                          <a:ea typeface="Cambria" panose="02040503050406030204" pitchFamily="18" charset="0"/>
                        </a:rPr>
                        <a:t> not complying with the obligations under PLMA.</a:t>
                      </a:r>
                      <a:endParaRPr lang="en-US" sz="2200" dirty="0">
                        <a:latin typeface="Cambria" panose="02040503050406030204" pitchFamily="18" charset="0"/>
                        <a:ea typeface="Cambria" panose="02040503050406030204" pitchFamily="18" charset="0"/>
                      </a:endParaRPr>
                    </a:p>
                  </a:txBody>
                  <a:tcPr/>
                </a:tc>
              </a:tr>
              <a:tr h="1291448">
                <a:tc>
                  <a:txBody>
                    <a:bodyPr/>
                    <a:lstStyle/>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Director, </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FIU-IND </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can impose a range of sanctions on the reporting entity for non-compliance including monetary penalty ranging from </a:t>
                      </a:r>
                      <a:r>
                        <a:rPr kumimoji="0" lang="en-US" sz="2200" b="0" i="0" u="none" strike="noStrike" kern="1200" baseline="0" dirty="0" smtClean="0">
                          <a:solidFill>
                            <a:srgbClr val="FF0000"/>
                          </a:solidFill>
                          <a:latin typeface="Cambria" panose="02040503050406030204" pitchFamily="18" charset="0"/>
                          <a:ea typeface="Cambria" panose="02040503050406030204" pitchFamily="18" charset="0"/>
                          <a:cs typeface="+mn-cs"/>
                        </a:rPr>
                        <a:t>Rs.10,000/- </a:t>
                      </a:r>
                      <a:r>
                        <a:rPr kumimoji="0" lang="en-US" sz="2200" b="0" i="0" u="none" strike="noStrike" kern="1200" baseline="0" dirty="0" smtClean="0">
                          <a:solidFill>
                            <a:schemeClr val="bg1"/>
                          </a:solidFill>
                          <a:latin typeface="Cambria" panose="02040503050406030204" pitchFamily="18" charset="0"/>
                          <a:ea typeface="Cambria" panose="02040503050406030204" pitchFamily="18" charset="0"/>
                          <a:cs typeface="+mn-cs"/>
                        </a:rPr>
                        <a:t>to </a:t>
                      </a:r>
                      <a:r>
                        <a:rPr kumimoji="0" lang="en-US" sz="2200" b="0" i="0" u="none" strike="noStrike" kern="1200" baseline="0" dirty="0" smtClean="0">
                          <a:solidFill>
                            <a:srgbClr val="FF0000"/>
                          </a:solidFill>
                          <a:latin typeface="Cambria" panose="02040503050406030204" pitchFamily="18" charset="0"/>
                          <a:ea typeface="Cambria" panose="02040503050406030204" pitchFamily="18" charset="0"/>
                          <a:cs typeface="+mn-cs"/>
                        </a:rPr>
                        <a:t>Rs.1,00,000/- </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for each failure. </a:t>
                      </a:r>
                      <a:endParaRPr lang="en-US" sz="2200" dirty="0">
                        <a:latin typeface="Cambria" panose="02040503050406030204" pitchFamily="18" charset="0"/>
                        <a:ea typeface="Cambria" panose="02040503050406030204" pitchFamily="18" charset="0"/>
                      </a:endParaRPr>
                    </a:p>
                  </a:txBody>
                  <a:tcPr/>
                </a:tc>
              </a:tr>
            </a:tbl>
          </a:graphicData>
        </a:graphic>
      </p:graphicFrame>
    </p:spTree>
    <p:extLst>
      <p:ext uri="{BB962C8B-B14F-4D97-AF65-F5344CB8AC3E}">
        <p14:creationId xmlns:p14="http://schemas.microsoft.com/office/powerpoint/2010/main" val="21845752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35480"/>
            <a:ext cx="8280920" cy="4389120"/>
          </a:xfrm>
        </p:spPr>
        <p:txBody>
          <a:bodyPr>
            <a:normAutofit/>
          </a:bodyPr>
          <a:lstStyle/>
          <a:p>
            <a:pPr marL="0" indent="0" algn="ctr">
              <a:buNone/>
            </a:pPr>
            <a:r>
              <a:rPr lang="en-US" sz="3000" b="1" i="1" dirty="0"/>
              <a:t>Central Registry of </a:t>
            </a:r>
            <a:r>
              <a:rPr lang="en-US" sz="3000" b="1" i="1" dirty="0" err="1"/>
              <a:t>Securitisation</a:t>
            </a:r>
            <a:r>
              <a:rPr lang="en-US" sz="3000" b="1" i="1" dirty="0"/>
              <a:t> Asset Reconstruction and Security Interest of </a:t>
            </a:r>
            <a:r>
              <a:rPr lang="en-US" sz="3000" b="1" i="1" dirty="0" smtClean="0"/>
              <a:t>India (CERSAI)</a:t>
            </a:r>
            <a:endParaRPr lang="en-US" sz="3000" b="1" i="1" dirty="0"/>
          </a:p>
        </p:txBody>
      </p:sp>
    </p:spTree>
    <p:extLst>
      <p:ext uri="{BB962C8B-B14F-4D97-AF65-F5344CB8AC3E}">
        <p14:creationId xmlns:p14="http://schemas.microsoft.com/office/powerpoint/2010/main" val="37956566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17015065"/>
              </p:ext>
            </p:extLst>
          </p:nvPr>
        </p:nvGraphicFramePr>
        <p:xfrm>
          <a:off x="107504" y="116632"/>
          <a:ext cx="8928992" cy="6480720"/>
        </p:xfrm>
        <a:graphic>
          <a:graphicData uri="http://schemas.openxmlformats.org/drawingml/2006/table">
            <a:tbl>
              <a:tblPr firstRow="1" bandRow="1">
                <a:tableStyleId>{5C22544A-7EE6-4342-B048-85BDC9FD1C3A}</a:tableStyleId>
              </a:tblPr>
              <a:tblGrid>
                <a:gridCol w="8928992"/>
              </a:tblGrid>
              <a:tr h="384316">
                <a:tc>
                  <a:txBody>
                    <a:bodyPr/>
                    <a:lstStyle/>
                    <a:p>
                      <a:pPr algn="ctr">
                        <a:spcBef>
                          <a:spcPts val="600"/>
                        </a:spcBef>
                        <a:spcAft>
                          <a:spcPts val="600"/>
                        </a:spcAft>
                      </a:pPr>
                      <a:r>
                        <a:rPr lang="en-US" sz="1800" dirty="0" smtClean="0"/>
                        <a:t>CERSAI</a:t>
                      </a:r>
                      <a:endParaRPr lang="en-US" sz="1800" dirty="0"/>
                    </a:p>
                  </a:txBody>
                  <a:tcPr/>
                </a:tc>
              </a:tr>
              <a:tr h="6096404">
                <a:tc>
                  <a:txBody>
                    <a:bodyPr/>
                    <a:lstStyle/>
                    <a:p>
                      <a:pPr algn="just">
                        <a:spcBef>
                          <a:spcPts val="600"/>
                        </a:spcBef>
                        <a:spcAft>
                          <a:spcPts val="600"/>
                        </a:spcAft>
                      </a:pPr>
                      <a:r>
                        <a:rPr kumimoji="0" lang="en-US" sz="1800" b="1" i="0" kern="1200" dirty="0" smtClean="0">
                          <a:solidFill>
                            <a:srgbClr val="FF0000"/>
                          </a:solidFill>
                          <a:effectLst/>
                          <a:latin typeface="+mn-lt"/>
                          <a:ea typeface="+mn-ea"/>
                          <a:cs typeface="+mn-cs"/>
                        </a:rPr>
                        <a:t>CERSAI</a:t>
                      </a:r>
                      <a:r>
                        <a:rPr kumimoji="0" lang="en-US" sz="1800" b="0" i="0" kern="1200" dirty="0" smtClean="0">
                          <a:solidFill>
                            <a:schemeClr val="dk1"/>
                          </a:solidFill>
                          <a:effectLst/>
                          <a:latin typeface="+mn-lt"/>
                          <a:ea typeface="+mn-ea"/>
                          <a:cs typeface="+mn-cs"/>
                        </a:rPr>
                        <a:t> is a Government of India company, licensed under section 8 of the Companies Act, 2013. The company has been incorporated with majority shareholding of the Central Government, Public Sector Banks and National Housing Bank initially for the purpose of operating a Registration System under the provisions of Chapter IV of the </a:t>
                      </a:r>
                      <a:r>
                        <a:rPr kumimoji="0" lang="en-US" sz="1800" b="0" i="0" kern="1200" dirty="0" err="1" smtClean="0">
                          <a:solidFill>
                            <a:schemeClr val="dk1"/>
                          </a:solidFill>
                          <a:effectLst/>
                          <a:latin typeface="+mn-lt"/>
                          <a:ea typeface="+mn-ea"/>
                          <a:cs typeface="+mn-cs"/>
                        </a:rPr>
                        <a:t>Securitisation</a:t>
                      </a:r>
                      <a:r>
                        <a:rPr kumimoji="0" lang="en-US" sz="1800" b="0" i="0" kern="1200" dirty="0" smtClean="0">
                          <a:solidFill>
                            <a:schemeClr val="dk1"/>
                          </a:solidFill>
                          <a:effectLst/>
                          <a:latin typeface="+mn-lt"/>
                          <a:ea typeface="+mn-ea"/>
                          <a:cs typeface="+mn-cs"/>
                        </a:rPr>
                        <a:t> and Reconstruction of Financial Assets and Enforcement of Security Interest Act, 2002 (SARFAESI Act). Later, CERSAI was entrusted upon the responsibility of operating and maintaining a KYC Registry, governed under PML Rules 2005 (Maintenance of Records).</a:t>
                      </a:r>
                    </a:p>
                    <a:p>
                      <a:pPr algn="just">
                        <a:spcBef>
                          <a:spcPts val="600"/>
                        </a:spcBef>
                        <a:spcAft>
                          <a:spcPts val="600"/>
                        </a:spcAft>
                      </a:pPr>
                      <a:r>
                        <a:rPr kumimoji="0" lang="en-US" sz="1800" b="0" i="0" kern="1200" dirty="0" smtClean="0">
                          <a:solidFill>
                            <a:schemeClr val="dk1"/>
                          </a:solidFill>
                          <a:effectLst/>
                          <a:latin typeface="+mn-lt"/>
                          <a:ea typeface="+mn-ea"/>
                          <a:cs typeface="+mn-cs"/>
                        </a:rPr>
                        <a:t>The</a:t>
                      </a:r>
                      <a:r>
                        <a:rPr kumimoji="0" lang="en-US" sz="1800" b="0" i="0" kern="1200" dirty="0" smtClean="0">
                          <a:solidFill>
                            <a:schemeClr val="dk1"/>
                          </a:solidFill>
                          <a:effectLst/>
                          <a:latin typeface="+mn-lt"/>
                          <a:ea typeface="+mn-ea"/>
                          <a:cs typeface="+mn-cs"/>
                        </a:rPr>
                        <a:t> </a:t>
                      </a:r>
                      <a:r>
                        <a:rPr kumimoji="0" lang="en-US" sz="1800" b="1" i="0" kern="1200" dirty="0" smtClean="0">
                          <a:solidFill>
                            <a:srgbClr val="FF0000"/>
                          </a:solidFill>
                          <a:effectLst/>
                          <a:latin typeface="+mn-lt"/>
                          <a:ea typeface="+mn-ea"/>
                          <a:cs typeface="+mn-cs"/>
                        </a:rPr>
                        <a:t>Security Interest Registry</a:t>
                      </a:r>
                      <a:r>
                        <a:rPr kumimoji="0" lang="en-US" sz="1800" b="0" i="0" kern="1200" dirty="0" smtClean="0">
                          <a:solidFill>
                            <a:schemeClr val="dk1"/>
                          </a:solidFill>
                          <a:effectLst/>
                          <a:latin typeface="+mn-lt"/>
                          <a:ea typeface="+mn-ea"/>
                          <a:cs typeface="+mn-cs"/>
                        </a:rPr>
                        <a:t>, which was incorporated in 2011, made a humble beginning by filing of Security Interest of Immovable Properties, it has today matured into a complete registry encompassing security interest of immovable, movable, intangible properties and assignment of receivables. It now provides access to all kind of creditors and also provides facility for filing of attachment orders and court orders, so as to provide a complete picture of any encumbered / attached property. The importance of Security Interest Registry and its contribution In </a:t>
                      </a:r>
                      <a:r>
                        <a:rPr kumimoji="0" lang="en-US" sz="1800" b="1" i="0" kern="1200" dirty="0" smtClean="0">
                          <a:solidFill>
                            <a:schemeClr val="dk1"/>
                          </a:solidFill>
                          <a:effectLst/>
                          <a:latin typeface="+mn-lt"/>
                          <a:ea typeface="+mn-ea"/>
                          <a:cs typeface="+mn-cs"/>
                        </a:rPr>
                        <a:t>Ease of Doing Business (</a:t>
                      </a:r>
                      <a:r>
                        <a:rPr kumimoji="0" lang="en-US" sz="1800" b="1" i="0" kern="1200" dirty="0" err="1" smtClean="0">
                          <a:solidFill>
                            <a:schemeClr val="dk1"/>
                          </a:solidFill>
                          <a:effectLst/>
                          <a:latin typeface="+mn-lt"/>
                          <a:ea typeface="+mn-ea"/>
                          <a:cs typeface="+mn-cs"/>
                        </a:rPr>
                        <a:t>EoDB</a:t>
                      </a:r>
                      <a:r>
                        <a:rPr kumimoji="0" lang="en-US" sz="1800" b="1" i="0" kern="1200" dirty="0" smtClean="0">
                          <a:solidFill>
                            <a:schemeClr val="dk1"/>
                          </a:solidFill>
                          <a:effectLst/>
                          <a:latin typeface="+mn-lt"/>
                          <a:ea typeface="+mn-ea"/>
                          <a:cs typeface="+mn-cs"/>
                        </a:rPr>
                        <a:t>)</a:t>
                      </a:r>
                      <a:r>
                        <a:rPr kumimoji="0" lang="en-US" sz="1800" b="0" i="0" kern="1200" dirty="0" smtClean="0">
                          <a:solidFill>
                            <a:schemeClr val="dk1"/>
                          </a:solidFill>
                          <a:effectLst/>
                          <a:latin typeface="+mn-lt"/>
                          <a:ea typeface="+mn-ea"/>
                          <a:cs typeface="+mn-cs"/>
                        </a:rPr>
                        <a:t> score of the country under the sub-head </a:t>
                      </a:r>
                      <a:r>
                        <a:rPr kumimoji="0" lang="en-US" sz="1800" b="1" i="0" kern="1200" dirty="0" smtClean="0">
                          <a:solidFill>
                            <a:schemeClr val="dk1"/>
                          </a:solidFill>
                          <a:effectLst/>
                          <a:latin typeface="+mn-lt"/>
                          <a:ea typeface="+mn-ea"/>
                          <a:cs typeface="+mn-cs"/>
                        </a:rPr>
                        <a:t>Getting Credit</a:t>
                      </a:r>
                      <a:r>
                        <a:rPr kumimoji="0" lang="en-US" sz="1800" b="0" i="0" kern="1200" dirty="0" smtClean="0">
                          <a:solidFill>
                            <a:schemeClr val="dk1"/>
                          </a:solidFill>
                          <a:effectLst/>
                          <a:latin typeface="+mn-lt"/>
                          <a:ea typeface="+mn-ea"/>
                          <a:cs typeface="+mn-cs"/>
                        </a:rPr>
                        <a:t> has been significant.</a:t>
                      </a:r>
                    </a:p>
                    <a:p>
                      <a:pPr algn="just">
                        <a:spcBef>
                          <a:spcPts val="600"/>
                        </a:spcBef>
                        <a:spcAft>
                          <a:spcPts val="600"/>
                        </a:spcAft>
                      </a:pPr>
                      <a:r>
                        <a:rPr kumimoji="0" lang="en-US" sz="1800" b="0" i="0" kern="1200" dirty="0" smtClean="0">
                          <a:solidFill>
                            <a:schemeClr val="dk1"/>
                          </a:solidFill>
                          <a:effectLst/>
                          <a:latin typeface="+mn-lt"/>
                          <a:ea typeface="+mn-ea"/>
                          <a:cs typeface="+mn-cs"/>
                        </a:rPr>
                        <a:t>The</a:t>
                      </a:r>
                      <a:r>
                        <a:rPr kumimoji="0" lang="en-US" sz="1800" b="0" i="0" kern="1200" dirty="0" smtClean="0">
                          <a:solidFill>
                            <a:schemeClr val="dk1"/>
                          </a:solidFill>
                          <a:effectLst/>
                          <a:latin typeface="+mn-lt"/>
                          <a:ea typeface="+mn-ea"/>
                          <a:cs typeface="+mn-cs"/>
                        </a:rPr>
                        <a:t> </a:t>
                      </a:r>
                      <a:r>
                        <a:rPr kumimoji="0" lang="en-US" sz="1800" b="1" i="0" kern="1200" dirty="0" smtClean="0">
                          <a:solidFill>
                            <a:srgbClr val="FF0000"/>
                          </a:solidFill>
                          <a:effectLst/>
                          <a:latin typeface="+mn-lt"/>
                          <a:ea typeface="+mn-ea"/>
                          <a:cs typeface="+mn-cs"/>
                        </a:rPr>
                        <a:t>Central KYC Record Registry</a:t>
                      </a:r>
                      <a:r>
                        <a:rPr kumimoji="0" lang="en-US" sz="1800" b="0" i="0" kern="1200" dirty="0" smtClean="0">
                          <a:solidFill>
                            <a:schemeClr val="dk1"/>
                          </a:solidFill>
                          <a:effectLst/>
                          <a:latin typeface="+mn-lt"/>
                          <a:ea typeface="+mn-ea"/>
                          <a:cs typeface="+mn-cs"/>
                        </a:rPr>
                        <a:t>, which started operating from 2016, caters to Reporting Entities (REs)of all four major regulators of financials sector i.e. RBI, SEBI, IRDAI &amp; PFRDA.As on 31st March 2023, CKYCRR hosts more than 70 </a:t>
                      </a:r>
                      <a:r>
                        <a:rPr kumimoji="0" lang="en-US" sz="1800" b="0" i="0" kern="1200" dirty="0" err="1" smtClean="0">
                          <a:solidFill>
                            <a:schemeClr val="dk1"/>
                          </a:solidFill>
                          <a:effectLst/>
                          <a:latin typeface="+mn-lt"/>
                          <a:ea typeface="+mn-ea"/>
                          <a:cs typeface="+mn-cs"/>
                        </a:rPr>
                        <a:t>crore</a:t>
                      </a:r>
                      <a:r>
                        <a:rPr kumimoji="0" lang="en-US" sz="1800" b="0" i="0" kern="1200" dirty="0" smtClean="0">
                          <a:solidFill>
                            <a:schemeClr val="dk1"/>
                          </a:solidFill>
                          <a:effectLst/>
                          <a:latin typeface="+mn-lt"/>
                          <a:ea typeface="+mn-ea"/>
                          <a:cs typeface="+mn-cs"/>
                        </a:rPr>
                        <a:t> KYC records and the growing number of KYC Records downloaded by REs from CKYCRR signify the benefit and ease this repository has provided to the REs and their customers.</a:t>
                      </a:r>
                      <a:endParaRPr lang="en-US" sz="1800" dirty="0"/>
                    </a:p>
                  </a:txBody>
                  <a:tcPr/>
                </a:tc>
              </a:tr>
            </a:tbl>
          </a:graphicData>
        </a:graphic>
      </p:graphicFrame>
    </p:spTree>
    <p:extLst>
      <p:ext uri="{BB962C8B-B14F-4D97-AF65-F5344CB8AC3E}">
        <p14:creationId xmlns:p14="http://schemas.microsoft.com/office/powerpoint/2010/main" val="38408814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04713352"/>
              </p:ext>
            </p:extLst>
          </p:nvPr>
        </p:nvGraphicFramePr>
        <p:xfrm>
          <a:off x="251520" y="260648"/>
          <a:ext cx="8712968" cy="6408712"/>
        </p:xfrm>
        <a:graphic>
          <a:graphicData uri="http://schemas.openxmlformats.org/drawingml/2006/table">
            <a:tbl>
              <a:tblPr firstRow="1" bandRow="1">
                <a:tableStyleId>{5C22544A-7EE6-4342-B048-85BDC9FD1C3A}</a:tableStyleId>
              </a:tblPr>
              <a:tblGrid>
                <a:gridCol w="8712968"/>
              </a:tblGrid>
              <a:tr h="399518">
                <a:tc>
                  <a:txBody>
                    <a:bodyPr/>
                    <a:lstStyle/>
                    <a:p>
                      <a:pPr algn="just">
                        <a:spcBef>
                          <a:spcPts val="600"/>
                        </a:spcBef>
                        <a:spcAft>
                          <a:spcPts val="600"/>
                        </a:spcAft>
                      </a:pPr>
                      <a:r>
                        <a:rPr lang="en-US" sz="1900" dirty="0" smtClean="0"/>
                        <a:t>Objectives</a:t>
                      </a:r>
                      <a:r>
                        <a:rPr lang="en-US" sz="1900" baseline="0" dirty="0" smtClean="0"/>
                        <a:t> and Applicability of CERSAI</a:t>
                      </a:r>
                      <a:endParaRPr lang="en-IN" sz="1900" dirty="0"/>
                    </a:p>
                  </a:txBody>
                  <a:tcPr/>
                </a:tc>
              </a:tr>
              <a:tr h="6009194">
                <a:tc>
                  <a:txBody>
                    <a:bodyPr/>
                    <a:lstStyle/>
                    <a:p>
                      <a:pPr algn="just">
                        <a:spcBef>
                          <a:spcPts val="600"/>
                        </a:spcBef>
                        <a:spcAft>
                          <a:spcPts val="600"/>
                        </a:spcAft>
                      </a:pPr>
                      <a:r>
                        <a:rPr kumimoji="0" lang="en-US" sz="1900" b="0" i="0" kern="1200" dirty="0" smtClean="0">
                          <a:solidFill>
                            <a:schemeClr val="dk1"/>
                          </a:solidFill>
                          <a:effectLst/>
                          <a:latin typeface="+mn-lt"/>
                          <a:ea typeface="+mn-ea"/>
                          <a:cs typeface="+mn-cs"/>
                        </a:rPr>
                        <a:t>The </a:t>
                      </a:r>
                      <a:r>
                        <a:rPr kumimoji="0" lang="en-US" sz="1900" b="0" i="0" kern="1200" dirty="0" smtClean="0">
                          <a:solidFill>
                            <a:srgbClr val="FF0000"/>
                          </a:solidFill>
                          <a:effectLst/>
                          <a:latin typeface="+mn-lt"/>
                          <a:ea typeface="+mn-ea"/>
                          <a:cs typeface="+mn-cs"/>
                        </a:rPr>
                        <a:t>main objective </a:t>
                      </a:r>
                      <a:r>
                        <a:rPr kumimoji="0" lang="en-US" sz="1900" b="0" i="0" kern="1200" dirty="0" smtClean="0">
                          <a:solidFill>
                            <a:schemeClr val="dk1"/>
                          </a:solidFill>
                          <a:effectLst/>
                          <a:latin typeface="+mn-lt"/>
                          <a:ea typeface="+mn-ea"/>
                          <a:cs typeface="+mn-cs"/>
                        </a:rPr>
                        <a:t>of </a:t>
                      </a:r>
                      <a:r>
                        <a:rPr kumimoji="0" lang="en-US" sz="1900" b="0" i="0" kern="1200" dirty="0" smtClean="0">
                          <a:solidFill>
                            <a:schemeClr val="dk1"/>
                          </a:solidFill>
                          <a:effectLst/>
                          <a:latin typeface="+mn-lt"/>
                          <a:ea typeface="+mn-ea"/>
                          <a:cs typeface="+mn-cs"/>
                        </a:rPr>
                        <a:t>Central Registry of </a:t>
                      </a:r>
                      <a:r>
                        <a:rPr kumimoji="0" lang="en-US" sz="1900" b="0" i="0" kern="1200" dirty="0" err="1" smtClean="0">
                          <a:solidFill>
                            <a:schemeClr val="dk1"/>
                          </a:solidFill>
                          <a:effectLst/>
                          <a:latin typeface="+mn-lt"/>
                          <a:ea typeface="+mn-ea"/>
                          <a:cs typeface="+mn-cs"/>
                        </a:rPr>
                        <a:t>Securitisation</a:t>
                      </a:r>
                      <a:r>
                        <a:rPr kumimoji="0" lang="en-US" sz="1900" b="0" i="0" kern="1200" dirty="0" smtClean="0">
                          <a:solidFill>
                            <a:schemeClr val="dk1"/>
                          </a:solidFill>
                          <a:effectLst/>
                          <a:latin typeface="+mn-lt"/>
                          <a:ea typeface="+mn-ea"/>
                          <a:cs typeface="+mn-cs"/>
                        </a:rPr>
                        <a:t> Asset Reconstruction and Security Interest of India are:</a:t>
                      </a:r>
                    </a:p>
                    <a:p>
                      <a:pPr marL="342900" indent="-342900" algn="just">
                        <a:spcBef>
                          <a:spcPts val="600"/>
                        </a:spcBef>
                        <a:spcAft>
                          <a:spcPts val="600"/>
                        </a:spcAft>
                        <a:buFont typeface="+mj-lt"/>
                        <a:buAutoNum type="arabicPeriod"/>
                      </a:pPr>
                      <a:r>
                        <a:rPr kumimoji="0" lang="en-US" sz="1900" b="0" i="0" kern="1200" dirty="0" smtClean="0">
                          <a:solidFill>
                            <a:schemeClr val="dk1"/>
                          </a:solidFill>
                          <a:effectLst/>
                          <a:latin typeface="+mn-lt"/>
                          <a:ea typeface="+mn-ea"/>
                          <a:cs typeface="+mn-cs"/>
                        </a:rPr>
                        <a:t>CERSAI was set up to maintain and operate the </a:t>
                      </a:r>
                      <a:r>
                        <a:rPr kumimoji="0" lang="en-US" sz="1900" b="0" i="0" kern="1200" dirty="0" smtClean="0">
                          <a:solidFill>
                            <a:srgbClr val="FF0000"/>
                          </a:solidFill>
                          <a:effectLst/>
                          <a:latin typeface="+mn-lt"/>
                          <a:ea typeface="+mn-ea"/>
                          <a:cs typeface="+mn-cs"/>
                        </a:rPr>
                        <a:t>central registration system for security interests </a:t>
                      </a:r>
                      <a:r>
                        <a:rPr kumimoji="0" lang="en-US" sz="1900" b="0" i="0" kern="1200" dirty="0" smtClean="0">
                          <a:solidFill>
                            <a:schemeClr val="dk1"/>
                          </a:solidFill>
                          <a:effectLst/>
                          <a:latin typeface="+mn-lt"/>
                          <a:ea typeface="+mn-ea"/>
                          <a:cs typeface="+mn-cs"/>
                        </a:rPr>
                        <a:t>generated over fair and equitable mortgages (mortgage by deposit of title deeds) to prevent fraudulent activities and financial scams.</a:t>
                      </a:r>
                    </a:p>
                    <a:p>
                      <a:pPr marL="342900" indent="-342900" algn="just">
                        <a:spcBef>
                          <a:spcPts val="600"/>
                        </a:spcBef>
                        <a:spcAft>
                          <a:spcPts val="600"/>
                        </a:spcAft>
                        <a:buFont typeface="+mj-lt"/>
                        <a:buAutoNum type="arabicPeriod"/>
                      </a:pPr>
                      <a:r>
                        <a:rPr kumimoji="0" lang="en-US" sz="1900" b="0" i="0" kern="1200" dirty="0" smtClean="0">
                          <a:solidFill>
                            <a:schemeClr val="dk1"/>
                          </a:solidFill>
                          <a:effectLst/>
                          <a:latin typeface="+mn-lt"/>
                          <a:ea typeface="+mn-ea"/>
                          <a:cs typeface="+mn-cs"/>
                        </a:rPr>
                        <a:t>CERSAI permits financial institutions like </a:t>
                      </a:r>
                      <a:r>
                        <a:rPr kumimoji="0" lang="en-US" sz="1900" b="1" i="0" kern="1200" dirty="0" smtClean="0">
                          <a:solidFill>
                            <a:schemeClr val="dk1"/>
                          </a:solidFill>
                          <a:effectLst/>
                          <a:latin typeface="+mn-lt"/>
                          <a:ea typeface="+mn-ea"/>
                          <a:cs typeface="+mn-cs"/>
                        </a:rPr>
                        <a:t>NBFCs </a:t>
                      </a:r>
                      <a:r>
                        <a:rPr kumimoji="0" lang="en-US" sz="1900" b="0" i="0" kern="1200" dirty="0" smtClean="0">
                          <a:solidFill>
                            <a:schemeClr val="dk1"/>
                          </a:solidFill>
                          <a:effectLst/>
                          <a:latin typeface="+mn-lt"/>
                          <a:ea typeface="+mn-ea"/>
                          <a:cs typeface="+mn-cs"/>
                        </a:rPr>
                        <a:t>or Banks to </a:t>
                      </a:r>
                      <a:r>
                        <a:rPr kumimoji="0" lang="en-US" sz="1900" b="0" i="0" kern="1200" dirty="0" smtClean="0">
                          <a:solidFill>
                            <a:srgbClr val="FF0000"/>
                          </a:solidFill>
                          <a:effectLst/>
                          <a:latin typeface="+mn-lt"/>
                          <a:ea typeface="+mn-ea"/>
                          <a:cs typeface="+mn-cs"/>
                        </a:rPr>
                        <a:t>register all kinds of transactions related to </a:t>
                      </a:r>
                      <a:r>
                        <a:rPr kumimoji="0" lang="en-US" sz="1900" b="0" i="0" kern="1200" dirty="0" err="1" smtClean="0">
                          <a:solidFill>
                            <a:srgbClr val="FF0000"/>
                          </a:solidFill>
                          <a:effectLst/>
                          <a:latin typeface="+mn-lt"/>
                          <a:ea typeface="+mn-ea"/>
                          <a:cs typeface="+mn-cs"/>
                        </a:rPr>
                        <a:t>securitisation</a:t>
                      </a:r>
                      <a:r>
                        <a:rPr kumimoji="0" lang="en-US" sz="1900" b="0" i="0" kern="1200" dirty="0" smtClean="0">
                          <a:solidFill>
                            <a:srgbClr val="FF0000"/>
                          </a:solidFill>
                          <a:effectLst/>
                          <a:latin typeface="+mn-lt"/>
                          <a:ea typeface="+mn-ea"/>
                          <a:cs typeface="+mn-cs"/>
                        </a:rPr>
                        <a:t> and reconstruction of assets.</a:t>
                      </a:r>
                    </a:p>
                    <a:p>
                      <a:pPr marL="342900" indent="-342900" algn="just">
                        <a:spcBef>
                          <a:spcPts val="600"/>
                        </a:spcBef>
                        <a:spcAft>
                          <a:spcPts val="600"/>
                        </a:spcAft>
                        <a:buFont typeface="+mj-lt"/>
                        <a:buAutoNum type="arabicPeriod"/>
                      </a:pPr>
                      <a:r>
                        <a:rPr kumimoji="0" lang="en-US" sz="1900" b="0" i="0" kern="1200" dirty="0" smtClean="0">
                          <a:solidFill>
                            <a:schemeClr val="dk1"/>
                          </a:solidFill>
                          <a:effectLst/>
                          <a:latin typeface="+mn-lt"/>
                          <a:ea typeface="+mn-ea"/>
                          <a:cs typeface="+mn-cs"/>
                        </a:rPr>
                        <a:t>In 2012, the scope of CERSAI was further extended through the Factoring Regulation Act 2011, which </a:t>
                      </a:r>
                      <a:r>
                        <a:rPr kumimoji="0" lang="en-US" sz="1900" b="0" i="0" kern="1200" dirty="0" smtClean="0">
                          <a:solidFill>
                            <a:srgbClr val="FF0000"/>
                          </a:solidFill>
                          <a:effectLst/>
                          <a:latin typeface="+mn-lt"/>
                          <a:ea typeface="+mn-ea"/>
                          <a:cs typeface="+mn-cs"/>
                        </a:rPr>
                        <a:t>mandated the registration of any security interests created through the assignment of factoring </a:t>
                      </a:r>
                      <a:r>
                        <a:rPr kumimoji="0" lang="en-US" sz="1900" b="0" i="0" kern="1200" dirty="0" smtClean="0">
                          <a:solidFill>
                            <a:schemeClr val="dk1"/>
                          </a:solidFill>
                          <a:effectLst/>
                          <a:latin typeface="+mn-lt"/>
                          <a:ea typeface="+mn-ea"/>
                          <a:cs typeface="+mn-cs"/>
                        </a:rPr>
                        <a:t>and account receivables.</a:t>
                      </a:r>
                    </a:p>
                    <a:p>
                      <a:pPr marL="342900" indent="-342900" algn="just">
                        <a:spcBef>
                          <a:spcPts val="600"/>
                        </a:spcBef>
                        <a:spcAft>
                          <a:spcPts val="600"/>
                        </a:spcAft>
                        <a:buFont typeface="+mj-lt"/>
                        <a:buAutoNum type="arabicPeriod"/>
                      </a:pPr>
                      <a:r>
                        <a:rPr kumimoji="0" lang="en-US" sz="1900" b="0" i="0" kern="1200" dirty="0" smtClean="0">
                          <a:solidFill>
                            <a:schemeClr val="dk1"/>
                          </a:solidFill>
                          <a:effectLst/>
                          <a:latin typeface="+mn-lt"/>
                          <a:ea typeface="+mn-ea"/>
                          <a:cs typeface="+mn-cs"/>
                        </a:rPr>
                        <a:t>Any security interests or loans created on all types of </a:t>
                      </a:r>
                      <a:r>
                        <a:rPr kumimoji="0" lang="en-US" sz="1900" b="0" i="0" kern="1200" dirty="0" smtClean="0">
                          <a:solidFill>
                            <a:srgbClr val="FF0000"/>
                          </a:solidFill>
                          <a:effectLst/>
                          <a:latin typeface="+mn-lt"/>
                          <a:ea typeface="+mn-ea"/>
                          <a:cs typeface="+mn-cs"/>
                        </a:rPr>
                        <a:t>mortgages prevalent in India must be registered </a:t>
                      </a:r>
                      <a:r>
                        <a:rPr kumimoji="0" lang="en-US" sz="1900" b="0" i="0" kern="1200" dirty="0" smtClean="0">
                          <a:solidFill>
                            <a:schemeClr val="dk1"/>
                          </a:solidFill>
                          <a:effectLst/>
                          <a:latin typeface="+mn-lt"/>
                          <a:ea typeface="+mn-ea"/>
                          <a:cs typeface="+mn-cs"/>
                        </a:rPr>
                        <a:t>with CERSAI providing all the information related to secure guarantees. All lenders must complete the registration process within 30 days of </a:t>
                      </a:r>
                      <a:r>
                        <a:rPr kumimoji="0" lang="en-US" sz="1900" b="0" i="0" kern="1200" dirty="0" err="1" smtClean="0">
                          <a:solidFill>
                            <a:schemeClr val="dk1"/>
                          </a:solidFill>
                          <a:effectLst/>
                          <a:latin typeface="+mn-lt"/>
                          <a:ea typeface="+mn-ea"/>
                          <a:cs typeface="+mn-cs"/>
                        </a:rPr>
                        <a:t>realising</a:t>
                      </a:r>
                      <a:r>
                        <a:rPr kumimoji="0" lang="en-US" sz="1900" b="0" i="0" kern="1200" dirty="0" smtClean="0">
                          <a:solidFill>
                            <a:schemeClr val="dk1"/>
                          </a:solidFill>
                          <a:effectLst/>
                          <a:latin typeface="+mn-lt"/>
                          <a:ea typeface="+mn-ea"/>
                          <a:cs typeface="+mn-cs"/>
                        </a:rPr>
                        <a:t> the security interests.</a:t>
                      </a:r>
                    </a:p>
                    <a:p>
                      <a:pPr marL="342900" indent="-342900" algn="just">
                        <a:spcBef>
                          <a:spcPts val="600"/>
                        </a:spcBef>
                        <a:spcAft>
                          <a:spcPts val="600"/>
                        </a:spcAft>
                        <a:buFont typeface="+mj-lt"/>
                        <a:buAutoNum type="arabicPeriod"/>
                      </a:pPr>
                      <a:r>
                        <a:rPr kumimoji="0" lang="en-US" sz="1900" b="0" i="0" kern="1200" dirty="0" smtClean="0">
                          <a:solidFill>
                            <a:schemeClr val="dk1"/>
                          </a:solidFill>
                          <a:effectLst/>
                          <a:latin typeface="+mn-lt"/>
                          <a:ea typeface="+mn-ea"/>
                          <a:cs typeface="+mn-cs"/>
                        </a:rPr>
                        <a:t>Any </a:t>
                      </a:r>
                      <a:r>
                        <a:rPr kumimoji="0" lang="en-US" sz="1900" b="0" i="0" kern="1200" dirty="0" smtClean="0">
                          <a:solidFill>
                            <a:schemeClr val="dk1"/>
                          </a:solidFill>
                          <a:effectLst/>
                          <a:latin typeface="+mn-lt"/>
                          <a:ea typeface="+mn-ea"/>
                          <a:cs typeface="+mn-cs"/>
                        </a:rPr>
                        <a:t>person can </a:t>
                      </a:r>
                      <a:r>
                        <a:rPr kumimoji="0" lang="en-US" sz="1900" b="0" i="0" kern="1200" dirty="0" smtClean="0">
                          <a:solidFill>
                            <a:srgbClr val="FF0000"/>
                          </a:solidFill>
                          <a:effectLst/>
                          <a:latin typeface="+mn-lt"/>
                          <a:ea typeface="+mn-ea"/>
                          <a:cs typeface="+mn-cs"/>
                        </a:rPr>
                        <a:t>search and investigate the records maintained under CERSAI </a:t>
                      </a:r>
                      <a:r>
                        <a:rPr kumimoji="0" lang="en-US" sz="1900" b="0" i="0" kern="1200" dirty="0" smtClean="0">
                          <a:solidFill>
                            <a:schemeClr val="dk1"/>
                          </a:solidFill>
                          <a:effectLst/>
                          <a:latin typeface="+mn-lt"/>
                          <a:ea typeface="+mn-ea"/>
                          <a:cs typeface="+mn-cs"/>
                        </a:rPr>
                        <a:t>by making prescribed payments under central Registry Rules, 2011.</a:t>
                      </a:r>
                    </a:p>
                    <a:p>
                      <a:pPr algn="just">
                        <a:spcBef>
                          <a:spcPts val="600"/>
                        </a:spcBef>
                        <a:spcAft>
                          <a:spcPts val="600"/>
                        </a:spcAft>
                      </a:pPr>
                      <a:endParaRPr lang="en-IN" sz="1900" dirty="0"/>
                    </a:p>
                  </a:txBody>
                  <a:tcPr/>
                </a:tc>
              </a:tr>
            </a:tbl>
          </a:graphicData>
        </a:graphic>
      </p:graphicFrame>
    </p:spTree>
    <p:extLst>
      <p:ext uri="{BB962C8B-B14F-4D97-AF65-F5344CB8AC3E}">
        <p14:creationId xmlns:p14="http://schemas.microsoft.com/office/powerpoint/2010/main" val="36941449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36995423"/>
              </p:ext>
            </p:extLst>
          </p:nvPr>
        </p:nvGraphicFramePr>
        <p:xfrm>
          <a:off x="323528" y="188640"/>
          <a:ext cx="8496944" cy="6408712"/>
        </p:xfrm>
        <a:graphic>
          <a:graphicData uri="http://schemas.openxmlformats.org/drawingml/2006/table">
            <a:tbl>
              <a:tblPr firstRow="1" bandRow="1">
                <a:tableStyleId>{5C22544A-7EE6-4342-B048-85BDC9FD1C3A}</a:tableStyleId>
              </a:tblPr>
              <a:tblGrid>
                <a:gridCol w="8496944"/>
              </a:tblGrid>
              <a:tr h="528409">
                <a:tc>
                  <a:txBody>
                    <a:bodyPr/>
                    <a:lstStyle/>
                    <a:p>
                      <a:pPr algn="just">
                        <a:spcBef>
                          <a:spcPts val="600"/>
                        </a:spcBef>
                        <a:spcAft>
                          <a:spcPts val="600"/>
                        </a:spcAft>
                      </a:pPr>
                      <a:r>
                        <a:rPr lang="en-US" sz="2200" dirty="0" smtClean="0">
                          <a:latin typeface="Cambria" panose="02040503050406030204" pitchFamily="18" charset="0"/>
                          <a:ea typeface="Cambria" panose="02040503050406030204" pitchFamily="18" charset="0"/>
                        </a:rPr>
                        <a:t>Procedure for</a:t>
                      </a:r>
                      <a:r>
                        <a:rPr lang="en-US" sz="2200" baseline="0" dirty="0" smtClean="0">
                          <a:latin typeface="Cambria" panose="02040503050406030204" pitchFamily="18" charset="0"/>
                          <a:ea typeface="Cambria" panose="02040503050406030204" pitchFamily="18" charset="0"/>
                        </a:rPr>
                        <a:t> CERSAI Registration  of NBFC</a:t>
                      </a:r>
                      <a:endParaRPr lang="en-IN" sz="2200" dirty="0">
                        <a:latin typeface="Cambria" panose="02040503050406030204" pitchFamily="18" charset="0"/>
                        <a:ea typeface="Cambria" panose="02040503050406030204" pitchFamily="18" charset="0"/>
                      </a:endParaRPr>
                    </a:p>
                  </a:txBody>
                  <a:tcPr/>
                </a:tc>
              </a:tr>
              <a:tr h="5880303">
                <a:tc>
                  <a:txBody>
                    <a:bodyPr/>
                    <a:lstStyle/>
                    <a:p>
                      <a:pPr algn="just">
                        <a:spcBef>
                          <a:spcPts val="600"/>
                        </a:spcBef>
                        <a:spcAft>
                          <a:spcPts val="600"/>
                        </a:spcAft>
                      </a:pPr>
                      <a:endParaRPr kumimoji="0" lang="en-US" sz="2200" b="0" i="0" kern="1200" dirty="0" smtClean="0">
                        <a:solidFill>
                          <a:schemeClr val="dk1"/>
                        </a:solidFill>
                        <a:effectLst/>
                        <a:latin typeface="Cambria" panose="02040503050406030204" pitchFamily="18" charset="0"/>
                        <a:ea typeface="Cambria" panose="02040503050406030204" pitchFamily="18" charset="0"/>
                        <a:cs typeface="+mn-cs"/>
                      </a:endParaRPr>
                    </a:p>
                    <a:p>
                      <a:pPr algn="just">
                        <a:spcBef>
                          <a:spcPts val="600"/>
                        </a:spcBef>
                        <a:spcAft>
                          <a:spcPts val="600"/>
                        </a:spcAft>
                      </a:pPr>
                      <a:r>
                        <a:rPr lang="en-US" sz="2200" dirty="0" smtClean="0">
                          <a:latin typeface="Cambria" panose="02040503050406030204" pitchFamily="18" charset="0"/>
                          <a:ea typeface="Cambria" panose="02040503050406030204" pitchFamily="18" charset="0"/>
                        </a:rPr>
                        <a:t>Website of CERSAI – </a:t>
                      </a:r>
                      <a:r>
                        <a:rPr lang="en-US" sz="2200" u="sng" dirty="0" smtClean="0">
                          <a:latin typeface="Cambria" panose="02040503050406030204" pitchFamily="18" charset="0"/>
                          <a:ea typeface="Cambria" panose="02040503050406030204" pitchFamily="18" charset="0"/>
                        </a:rPr>
                        <a:t>www.cersai.org.in</a:t>
                      </a:r>
                    </a:p>
                    <a:p>
                      <a:pPr algn="just">
                        <a:spcBef>
                          <a:spcPts val="600"/>
                        </a:spcBef>
                        <a:spcAft>
                          <a:spcPts val="600"/>
                        </a:spcAft>
                      </a:pPr>
                      <a:endParaRPr lang="en-US" sz="2200" u="sng" dirty="0" smtClean="0">
                        <a:latin typeface="Cambria" panose="02040503050406030204" pitchFamily="18" charset="0"/>
                        <a:ea typeface="Cambria" panose="02040503050406030204" pitchFamily="18" charset="0"/>
                      </a:endParaRPr>
                    </a:p>
                    <a:p>
                      <a:pPr marL="285750" indent="-285750" algn="just">
                        <a:spcBef>
                          <a:spcPts val="600"/>
                        </a:spcBef>
                        <a:spcAft>
                          <a:spcPts val="600"/>
                        </a:spcAft>
                        <a:buFont typeface="Arial" pitchFamily="34" charset="0"/>
                        <a:buChar char="•"/>
                      </a:pP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Minimum two person require, Maximum 3</a:t>
                      </a:r>
                    </a:p>
                    <a:p>
                      <a:pPr marL="285750" indent="-285750" algn="just">
                        <a:spcBef>
                          <a:spcPts val="600"/>
                        </a:spcBef>
                        <a:spcAft>
                          <a:spcPts val="600"/>
                        </a:spcAft>
                        <a:buFont typeface="Arial" pitchFamily="34" charset="0"/>
                        <a:buChar char="•"/>
                      </a:pPr>
                      <a:r>
                        <a:rPr kumimoji="0" lang="en-US" sz="2200" b="0" i="0" u="none" strike="noStrike" kern="1200" baseline="0" dirty="0" err="1" smtClean="0">
                          <a:solidFill>
                            <a:schemeClr val="dk1"/>
                          </a:solidFill>
                          <a:latin typeface="Cambria" panose="02040503050406030204" pitchFamily="18" charset="0"/>
                          <a:ea typeface="Cambria" panose="02040503050406030204" pitchFamily="18" charset="0"/>
                          <a:cs typeface="+mn-cs"/>
                        </a:rPr>
                        <a:t>Authorised</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by the Company as Nodal Officer, USER-1 &amp; USER-2 (Nodal officer can be one of the user)</a:t>
                      </a:r>
                    </a:p>
                    <a:p>
                      <a:pPr marL="285750" indent="-285750" algn="just">
                        <a:spcBef>
                          <a:spcPts val="600"/>
                        </a:spcBef>
                        <a:spcAft>
                          <a:spcPts val="600"/>
                        </a:spcAft>
                        <a:buFont typeface="Arial" pitchFamily="34" charset="0"/>
                        <a:buChar char="•"/>
                      </a:pP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Digital Signature of Nodal Officer</a:t>
                      </a:r>
                    </a:p>
                    <a:p>
                      <a:pPr marL="285750" indent="-285750" algn="just">
                        <a:spcBef>
                          <a:spcPts val="600"/>
                        </a:spcBef>
                        <a:spcAft>
                          <a:spcPts val="600"/>
                        </a:spcAft>
                        <a:buFont typeface="Arial" pitchFamily="34" charset="0"/>
                        <a:buChar char="•"/>
                      </a:pP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Users – Email, mobile, Copy of PAN (for DOB &amp; Father’s Name), employee code &amp; Photo.</a:t>
                      </a:r>
                    </a:p>
                    <a:p>
                      <a:pPr marL="285750" indent="-285750" algn="just">
                        <a:spcBef>
                          <a:spcPts val="600"/>
                        </a:spcBef>
                        <a:spcAft>
                          <a:spcPts val="600"/>
                        </a:spcAft>
                        <a:buFont typeface="Arial" pitchFamily="34" charset="0"/>
                        <a:buChar char="•"/>
                      </a:pP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BR for his </a:t>
                      </a:r>
                      <a:r>
                        <a:rPr kumimoji="0" lang="en-US" sz="2200" b="0" i="0" u="none" strike="noStrike" kern="1200" baseline="0" dirty="0" err="1" smtClean="0">
                          <a:solidFill>
                            <a:schemeClr val="dk1"/>
                          </a:solidFill>
                          <a:latin typeface="Cambria" panose="02040503050406030204" pitchFamily="18" charset="0"/>
                          <a:ea typeface="Cambria" panose="02040503050406030204" pitchFamily="18" charset="0"/>
                          <a:cs typeface="+mn-cs"/>
                        </a:rPr>
                        <a:t>authorisation</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as Nodal Officer</a:t>
                      </a:r>
                      <a:endParaRPr lang="en-US" sz="2200" dirty="0" smtClean="0">
                        <a:latin typeface="Cambria" panose="02040503050406030204" pitchFamily="18" charset="0"/>
                        <a:ea typeface="Cambria" panose="02040503050406030204" pitchFamily="18" charset="0"/>
                      </a:endParaRPr>
                    </a:p>
                  </a:txBody>
                  <a:tcPr/>
                </a:tc>
              </a:tr>
            </a:tbl>
          </a:graphicData>
        </a:graphic>
      </p:graphicFrame>
    </p:spTree>
    <p:extLst>
      <p:ext uri="{BB962C8B-B14F-4D97-AF65-F5344CB8AC3E}">
        <p14:creationId xmlns:p14="http://schemas.microsoft.com/office/powerpoint/2010/main" val="38530078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67801145"/>
              </p:ext>
            </p:extLst>
          </p:nvPr>
        </p:nvGraphicFramePr>
        <p:xfrm>
          <a:off x="395536" y="404662"/>
          <a:ext cx="8352928" cy="6264697"/>
        </p:xfrm>
        <a:graphic>
          <a:graphicData uri="http://schemas.openxmlformats.org/drawingml/2006/table">
            <a:tbl>
              <a:tblPr firstRow="1" bandRow="1">
                <a:tableStyleId>{5C22544A-7EE6-4342-B048-85BDC9FD1C3A}</a:tableStyleId>
              </a:tblPr>
              <a:tblGrid>
                <a:gridCol w="4176464"/>
                <a:gridCol w="4176464"/>
              </a:tblGrid>
              <a:tr h="477187">
                <a:tc gridSpan="2">
                  <a:txBody>
                    <a:bodyPr/>
                    <a:lstStyle/>
                    <a:p>
                      <a:pPr algn="ctr"/>
                      <a:r>
                        <a:rPr lang="en-US" sz="2000" dirty="0" smtClean="0">
                          <a:latin typeface="Cambria" panose="02040503050406030204" pitchFamily="18" charset="0"/>
                          <a:ea typeface="Cambria" panose="02040503050406030204" pitchFamily="18" charset="0"/>
                        </a:rPr>
                        <a:t>Relevant Forms</a:t>
                      </a:r>
                      <a:r>
                        <a:rPr lang="en-US" sz="2000" baseline="0" dirty="0" smtClean="0">
                          <a:latin typeface="Cambria" panose="02040503050406030204" pitchFamily="18" charset="0"/>
                          <a:ea typeface="Cambria" panose="02040503050406030204" pitchFamily="18" charset="0"/>
                        </a:rPr>
                        <a:t> required for CERSAI Registration for NBFC:</a:t>
                      </a:r>
                      <a:endParaRPr lang="en-IN" sz="2000" dirty="0">
                        <a:latin typeface="Cambria" panose="02040503050406030204" pitchFamily="18" charset="0"/>
                        <a:ea typeface="Cambria" panose="02040503050406030204" pitchFamily="18" charset="0"/>
                      </a:endParaRPr>
                    </a:p>
                  </a:txBody>
                  <a:tcPr/>
                </a:tc>
                <a:tc hMerge="1">
                  <a:txBody>
                    <a:bodyPr/>
                    <a:lstStyle/>
                    <a:p>
                      <a:endParaRPr lang="en-IN" dirty="0"/>
                    </a:p>
                  </a:txBody>
                  <a:tcPr/>
                </a:tc>
              </a:tr>
              <a:tr h="812284">
                <a:tc gridSpan="2">
                  <a:txBody>
                    <a:bodyPr/>
                    <a:lstStyle/>
                    <a:p>
                      <a:pPr algn="just"/>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The Government of India has prescribed forms for CERSAI registration for NBFC as follows:-</a:t>
                      </a:r>
                    </a:p>
                  </a:txBody>
                  <a:tcPr anchor="ctr"/>
                </a:tc>
                <a:tc hMerge="1">
                  <a:txBody>
                    <a:bodyPr/>
                    <a:lstStyle/>
                    <a:p>
                      <a:endParaRPr lang="en-IN" dirty="0">
                        <a:effectLst/>
                      </a:endParaRPr>
                    </a:p>
                  </a:txBody>
                  <a:tcPr anchor="ctr"/>
                </a:tc>
              </a:tr>
              <a:tr h="995046">
                <a:tc>
                  <a:txBody>
                    <a:bodyPr/>
                    <a:lstStyle/>
                    <a:p>
                      <a:pPr algn="just"/>
                      <a:r>
                        <a:rPr lang="en-IN" sz="2000" b="1" dirty="0">
                          <a:effectLst/>
                          <a:latin typeface="Cambria" panose="02040503050406030204" pitchFamily="18" charset="0"/>
                          <a:ea typeface="Cambria" panose="02040503050406030204" pitchFamily="18" charset="0"/>
                        </a:rPr>
                        <a:t>Process for Registration</a:t>
                      </a:r>
                      <a:endParaRPr lang="en-IN" sz="2000" dirty="0">
                        <a:effectLst/>
                        <a:latin typeface="Cambria" panose="02040503050406030204" pitchFamily="18" charset="0"/>
                        <a:ea typeface="Cambria" panose="02040503050406030204" pitchFamily="18" charset="0"/>
                      </a:endParaRPr>
                    </a:p>
                  </a:txBody>
                  <a:tcPr anchor="ctr"/>
                </a:tc>
                <a:tc>
                  <a:txBody>
                    <a:bodyPr/>
                    <a:lstStyle/>
                    <a:p>
                      <a:pPr algn="ctr"/>
                      <a:r>
                        <a:rPr lang="en-IN" sz="2000" b="1" dirty="0">
                          <a:effectLst/>
                          <a:latin typeface="Cambria" panose="02040503050406030204" pitchFamily="18" charset="0"/>
                          <a:ea typeface="Cambria" panose="02040503050406030204" pitchFamily="18" charset="0"/>
                        </a:rPr>
                        <a:t> Prescribed Forms</a:t>
                      </a:r>
                      <a:endParaRPr lang="en-IN" sz="2000" dirty="0">
                        <a:effectLst/>
                        <a:latin typeface="Cambria" panose="02040503050406030204" pitchFamily="18" charset="0"/>
                        <a:ea typeface="Cambria" panose="02040503050406030204" pitchFamily="18" charset="0"/>
                      </a:endParaRPr>
                    </a:p>
                  </a:txBody>
                  <a:tcPr anchor="ctr"/>
                </a:tc>
              </a:tr>
              <a:tr h="1269187">
                <a:tc>
                  <a:txBody>
                    <a:bodyPr/>
                    <a:lstStyle/>
                    <a:p>
                      <a:pPr algn="just"/>
                      <a:r>
                        <a:rPr lang="en-US" sz="2000" dirty="0">
                          <a:effectLst/>
                          <a:latin typeface="Cambria" panose="02040503050406030204" pitchFamily="18" charset="0"/>
                          <a:ea typeface="Cambria" panose="02040503050406030204" pitchFamily="18" charset="0"/>
                        </a:rPr>
                        <a:t>For </a:t>
                      </a:r>
                      <a:r>
                        <a:rPr lang="en-US" sz="2000" dirty="0">
                          <a:solidFill>
                            <a:srgbClr val="FF0000"/>
                          </a:solidFill>
                          <a:effectLst/>
                          <a:latin typeface="Cambria" panose="02040503050406030204" pitchFamily="18" charset="0"/>
                          <a:ea typeface="Cambria" panose="02040503050406030204" pitchFamily="18" charset="0"/>
                        </a:rPr>
                        <a:t>creation and modification </a:t>
                      </a:r>
                      <a:r>
                        <a:rPr lang="en-US" sz="2000" dirty="0">
                          <a:effectLst/>
                          <a:latin typeface="Cambria" panose="02040503050406030204" pitchFamily="18" charset="0"/>
                          <a:ea typeface="Cambria" panose="02040503050406030204" pitchFamily="18" charset="0"/>
                        </a:rPr>
                        <a:t>of Charge (only immovable property)</a:t>
                      </a:r>
                    </a:p>
                  </a:txBody>
                  <a:tcPr anchor="ctr"/>
                </a:tc>
                <a:tc>
                  <a:txBody>
                    <a:bodyPr/>
                    <a:lstStyle/>
                    <a:p>
                      <a:pPr algn="ctr"/>
                      <a:r>
                        <a:rPr lang="en-IN" sz="2000" dirty="0">
                          <a:effectLst/>
                          <a:latin typeface="Cambria" panose="02040503050406030204" pitchFamily="18" charset="0"/>
                          <a:ea typeface="Cambria" panose="02040503050406030204" pitchFamily="18" charset="0"/>
                        </a:rPr>
                        <a:t>FORM I</a:t>
                      </a:r>
                    </a:p>
                  </a:txBody>
                  <a:tcPr anchor="ctr"/>
                </a:tc>
              </a:tr>
              <a:tr h="1086425">
                <a:tc>
                  <a:txBody>
                    <a:bodyPr/>
                    <a:lstStyle/>
                    <a:p>
                      <a:pPr algn="just"/>
                      <a:r>
                        <a:rPr lang="en-US" sz="2000" dirty="0">
                          <a:effectLst/>
                          <a:latin typeface="Cambria" panose="02040503050406030204" pitchFamily="18" charset="0"/>
                          <a:ea typeface="Cambria" panose="02040503050406030204" pitchFamily="18" charset="0"/>
                        </a:rPr>
                        <a:t>For particulars of </a:t>
                      </a:r>
                      <a:r>
                        <a:rPr lang="en-US" sz="2000" dirty="0" smtClean="0">
                          <a:solidFill>
                            <a:srgbClr val="FF0000"/>
                          </a:solidFill>
                          <a:effectLst/>
                          <a:latin typeface="Cambria" panose="02040503050406030204" pitchFamily="18" charset="0"/>
                          <a:ea typeface="Cambria" panose="02040503050406030204" pitchFamily="18" charset="0"/>
                        </a:rPr>
                        <a:t>satisfaction</a:t>
                      </a:r>
                      <a:r>
                        <a:rPr lang="en-US" sz="2000" dirty="0" smtClean="0">
                          <a:effectLst/>
                          <a:latin typeface="Cambria" panose="02040503050406030204" pitchFamily="18" charset="0"/>
                          <a:ea typeface="Cambria" panose="02040503050406030204" pitchFamily="18" charset="0"/>
                        </a:rPr>
                        <a:t> </a:t>
                      </a:r>
                      <a:r>
                        <a:rPr lang="en-US" sz="2000" dirty="0">
                          <a:effectLst/>
                          <a:latin typeface="Cambria" panose="02040503050406030204" pitchFamily="18" charset="0"/>
                          <a:ea typeface="Cambria" panose="02040503050406030204" pitchFamily="18" charset="0"/>
                        </a:rPr>
                        <a:t>of Security Interest</a:t>
                      </a:r>
                    </a:p>
                  </a:txBody>
                  <a:tcPr anchor="ctr"/>
                </a:tc>
                <a:tc>
                  <a:txBody>
                    <a:bodyPr/>
                    <a:lstStyle/>
                    <a:p>
                      <a:pPr algn="ctr"/>
                      <a:r>
                        <a:rPr lang="en-IN" sz="2000" dirty="0">
                          <a:effectLst/>
                          <a:latin typeface="Cambria" panose="02040503050406030204" pitchFamily="18" charset="0"/>
                          <a:ea typeface="Cambria" panose="02040503050406030204" pitchFamily="18" charset="0"/>
                        </a:rPr>
                        <a:t> FORM II</a:t>
                      </a:r>
                    </a:p>
                  </a:txBody>
                  <a:tcPr anchor="ctr"/>
                </a:tc>
              </a:tr>
              <a:tr h="812284">
                <a:tc>
                  <a:txBody>
                    <a:bodyPr/>
                    <a:lstStyle/>
                    <a:p>
                      <a:pPr algn="just"/>
                      <a:r>
                        <a:rPr lang="en-US" sz="2000" dirty="0">
                          <a:effectLst/>
                          <a:latin typeface="Cambria" panose="02040503050406030204" pitchFamily="18" charset="0"/>
                          <a:ea typeface="Cambria" panose="02040503050406030204" pitchFamily="18" charset="0"/>
                        </a:rPr>
                        <a:t>For </a:t>
                      </a:r>
                      <a:r>
                        <a:rPr lang="en-US" sz="2000" dirty="0">
                          <a:solidFill>
                            <a:srgbClr val="FF0000"/>
                          </a:solidFill>
                          <a:effectLst/>
                          <a:latin typeface="Cambria" panose="02040503050406030204" pitchFamily="18" charset="0"/>
                          <a:ea typeface="Cambria" panose="02040503050406030204" pitchFamily="18" charset="0"/>
                        </a:rPr>
                        <a:t>Reconstruction or </a:t>
                      </a:r>
                      <a:r>
                        <a:rPr lang="en-US" sz="2000" dirty="0" err="1">
                          <a:solidFill>
                            <a:srgbClr val="FF0000"/>
                          </a:solidFill>
                          <a:effectLst/>
                          <a:latin typeface="Cambria" panose="02040503050406030204" pitchFamily="18" charset="0"/>
                          <a:ea typeface="Cambria" panose="02040503050406030204" pitchFamily="18" charset="0"/>
                        </a:rPr>
                        <a:t>Securitisation</a:t>
                      </a:r>
                      <a:r>
                        <a:rPr lang="en-US" sz="2000" dirty="0">
                          <a:solidFill>
                            <a:srgbClr val="FF0000"/>
                          </a:solidFill>
                          <a:effectLst/>
                          <a:latin typeface="Cambria" panose="02040503050406030204" pitchFamily="18" charset="0"/>
                          <a:ea typeface="Cambria" panose="02040503050406030204" pitchFamily="18" charset="0"/>
                        </a:rPr>
                        <a:t> </a:t>
                      </a:r>
                      <a:r>
                        <a:rPr lang="en-US" sz="2000" dirty="0">
                          <a:effectLst/>
                          <a:latin typeface="Cambria" panose="02040503050406030204" pitchFamily="18" charset="0"/>
                          <a:ea typeface="Cambria" panose="02040503050406030204" pitchFamily="18" charset="0"/>
                        </a:rPr>
                        <a:t>of Assets</a:t>
                      </a:r>
                    </a:p>
                  </a:txBody>
                  <a:tcPr anchor="ctr"/>
                </a:tc>
                <a:tc>
                  <a:txBody>
                    <a:bodyPr/>
                    <a:lstStyle/>
                    <a:p>
                      <a:pPr algn="ctr"/>
                      <a:r>
                        <a:rPr lang="en-IN" sz="2000" dirty="0">
                          <a:effectLst/>
                          <a:latin typeface="Cambria" panose="02040503050406030204" pitchFamily="18" charset="0"/>
                          <a:ea typeface="Cambria" panose="02040503050406030204" pitchFamily="18" charset="0"/>
                        </a:rPr>
                        <a:t> FORM III</a:t>
                      </a:r>
                    </a:p>
                  </a:txBody>
                  <a:tcPr anchor="ctr"/>
                </a:tc>
              </a:tr>
              <a:tr h="812284">
                <a:tc>
                  <a:txBody>
                    <a:bodyPr/>
                    <a:lstStyle/>
                    <a:p>
                      <a:pPr algn="just"/>
                      <a:r>
                        <a:rPr lang="en-US" sz="2000" dirty="0">
                          <a:effectLst/>
                          <a:latin typeface="Cambria" panose="02040503050406030204" pitchFamily="18" charset="0"/>
                          <a:ea typeface="Cambria" panose="02040503050406030204" pitchFamily="18" charset="0"/>
                        </a:rPr>
                        <a:t>For </a:t>
                      </a:r>
                      <a:r>
                        <a:rPr lang="en-US" sz="2000" dirty="0" smtClean="0">
                          <a:solidFill>
                            <a:srgbClr val="FF0000"/>
                          </a:solidFill>
                          <a:effectLst/>
                          <a:latin typeface="Cambria" panose="02040503050406030204" pitchFamily="18" charset="0"/>
                          <a:ea typeface="Cambria" panose="02040503050406030204" pitchFamily="18" charset="0"/>
                        </a:rPr>
                        <a:t>satisfaction </a:t>
                      </a:r>
                      <a:r>
                        <a:rPr lang="en-US" sz="2000" dirty="0">
                          <a:effectLst/>
                          <a:latin typeface="Cambria" panose="02040503050406030204" pitchFamily="18" charset="0"/>
                          <a:ea typeface="Cambria" panose="02040503050406030204" pitchFamily="18" charset="0"/>
                        </a:rPr>
                        <a:t>of </a:t>
                      </a:r>
                      <a:r>
                        <a:rPr lang="en-US" sz="2000" dirty="0" err="1">
                          <a:effectLst/>
                          <a:latin typeface="Cambria" panose="02040503050406030204" pitchFamily="18" charset="0"/>
                          <a:ea typeface="Cambria" panose="02040503050406030204" pitchFamily="18" charset="0"/>
                        </a:rPr>
                        <a:t>Securitisation</a:t>
                      </a:r>
                      <a:r>
                        <a:rPr lang="en-US" sz="2000" dirty="0">
                          <a:effectLst/>
                          <a:latin typeface="Cambria" panose="02040503050406030204" pitchFamily="18" charset="0"/>
                          <a:ea typeface="Cambria" panose="02040503050406030204" pitchFamily="18" charset="0"/>
                        </a:rPr>
                        <a:t> or Reconstruction of Assets</a:t>
                      </a:r>
                    </a:p>
                  </a:txBody>
                  <a:tcPr anchor="ctr"/>
                </a:tc>
                <a:tc>
                  <a:txBody>
                    <a:bodyPr/>
                    <a:lstStyle/>
                    <a:p>
                      <a:pPr algn="ctr"/>
                      <a:r>
                        <a:rPr lang="en-IN" sz="2000" dirty="0">
                          <a:effectLst/>
                          <a:latin typeface="Cambria" panose="02040503050406030204" pitchFamily="18" charset="0"/>
                          <a:ea typeface="Cambria" panose="02040503050406030204" pitchFamily="18" charset="0"/>
                        </a:rPr>
                        <a:t>FORM IV</a:t>
                      </a:r>
                    </a:p>
                  </a:txBody>
                  <a:tcPr anchor="ctr"/>
                </a:tc>
              </a:tr>
            </a:tbl>
          </a:graphicData>
        </a:graphic>
      </p:graphicFrame>
    </p:spTree>
    <p:extLst>
      <p:ext uri="{BB962C8B-B14F-4D97-AF65-F5344CB8AC3E}">
        <p14:creationId xmlns:p14="http://schemas.microsoft.com/office/powerpoint/2010/main" val="300919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64894533"/>
              </p:ext>
            </p:extLst>
          </p:nvPr>
        </p:nvGraphicFramePr>
        <p:xfrm>
          <a:off x="323528" y="260648"/>
          <a:ext cx="8496944" cy="6311054"/>
        </p:xfrm>
        <a:graphic>
          <a:graphicData uri="http://schemas.openxmlformats.org/drawingml/2006/table">
            <a:tbl>
              <a:tblPr firstRow="1" bandRow="1">
                <a:tableStyleId>{5C22544A-7EE6-4342-B048-85BDC9FD1C3A}</a:tableStyleId>
              </a:tblPr>
              <a:tblGrid>
                <a:gridCol w="8496944">
                  <a:extLst>
                    <a:ext uri="{9D8B030D-6E8A-4147-A177-3AD203B41FA5}">
                      <a16:colId xmlns:a16="http://schemas.microsoft.com/office/drawing/2014/main" xmlns="" val="20000"/>
                    </a:ext>
                  </a:extLst>
                </a:gridCol>
              </a:tblGrid>
              <a:tr h="445177">
                <a:tc>
                  <a:txBody>
                    <a:bodyPr/>
                    <a:lstStyle/>
                    <a:p>
                      <a:pPr algn="ctr"/>
                      <a:r>
                        <a:rPr lang="en-US" sz="2400" dirty="0">
                          <a:latin typeface="Georgia" panose="02040502050405020303" pitchFamily="18" charset="0"/>
                        </a:rPr>
                        <a:t>Documents</a:t>
                      </a:r>
                      <a:r>
                        <a:rPr lang="en-US" sz="2400" baseline="0" dirty="0">
                          <a:latin typeface="Georgia" panose="02040502050405020303" pitchFamily="18" charset="0"/>
                        </a:rPr>
                        <a:t> Required for NBFC Registration:</a:t>
                      </a:r>
                      <a:endParaRPr lang="en-US" sz="2400" dirty="0">
                        <a:latin typeface="Georgia" panose="02040502050405020303" pitchFamily="18" charset="0"/>
                      </a:endParaRPr>
                    </a:p>
                  </a:txBody>
                  <a:tcPr/>
                </a:tc>
                <a:extLst>
                  <a:ext uri="{0D108BD9-81ED-4DB2-BD59-A6C34878D82A}">
                    <a16:rowId xmlns:a16="http://schemas.microsoft.com/office/drawing/2014/main" xmlns="" val="10000"/>
                  </a:ext>
                </a:extLst>
              </a:tr>
              <a:tr h="5853854">
                <a:tc>
                  <a:txBody>
                    <a:bodyPr/>
                    <a:lstStyle/>
                    <a:p>
                      <a:pPr marL="268288" indent="-268288" algn="just">
                        <a:buFont typeface="Wingdings" panose="05000000000000000000" pitchFamily="2" charset="2"/>
                        <a:buChar char="§"/>
                      </a:pPr>
                      <a:r>
                        <a:rPr kumimoji="0" lang="en-US" sz="1850" b="0" i="0" kern="1200" dirty="0" smtClean="0">
                          <a:solidFill>
                            <a:schemeClr val="dk1"/>
                          </a:solidFill>
                          <a:latin typeface="Cambria" panose="02040503050406030204" pitchFamily="18" charset="0"/>
                          <a:ea typeface="Cambria" panose="02040503050406030204" pitchFamily="18" charset="0"/>
                          <a:cs typeface="+mn-cs"/>
                        </a:rPr>
                        <a:t>Certificate </a:t>
                      </a:r>
                      <a:r>
                        <a:rPr kumimoji="0" lang="en-US" sz="1850" b="0" i="0" kern="1200" dirty="0">
                          <a:solidFill>
                            <a:schemeClr val="dk1"/>
                          </a:solidFill>
                          <a:latin typeface="Cambria" panose="02040503050406030204" pitchFamily="18" charset="0"/>
                          <a:ea typeface="Cambria" panose="02040503050406030204" pitchFamily="18" charset="0"/>
                          <a:cs typeface="+mn-cs"/>
                        </a:rPr>
                        <a:t>of </a:t>
                      </a:r>
                      <a:r>
                        <a:rPr kumimoji="0" lang="en-US" sz="1850" b="1" i="0" kern="1200" dirty="0">
                          <a:solidFill>
                            <a:srgbClr val="FF0000"/>
                          </a:solidFill>
                          <a:latin typeface="Cambria" panose="02040503050406030204" pitchFamily="18" charset="0"/>
                          <a:ea typeface="Cambria" panose="02040503050406030204" pitchFamily="18" charset="0"/>
                          <a:cs typeface="+mn-cs"/>
                        </a:rPr>
                        <a:t>Company </a:t>
                      </a:r>
                      <a:r>
                        <a:rPr kumimoji="0" lang="en-US" sz="1850" b="1" i="0" kern="1200" dirty="0" smtClean="0">
                          <a:solidFill>
                            <a:srgbClr val="FF0000"/>
                          </a:solidFill>
                          <a:latin typeface="Cambria" panose="02040503050406030204" pitchFamily="18" charset="0"/>
                          <a:ea typeface="Cambria" panose="02040503050406030204" pitchFamily="18" charset="0"/>
                          <a:cs typeface="+mn-cs"/>
                        </a:rPr>
                        <a:t>Incorporation</a:t>
                      </a:r>
                    </a:p>
                    <a:p>
                      <a:pPr marL="268288" indent="-268288" algn="just">
                        <a:buFont typeface="Wingdings" panose="05000000000000000000" pitchFamily="2" charset="2"/>
                        <a:buChar char="§"/>
                      </a:pPr>
                      <a:endParaRPr kumimoji="0" lang="en-US" sz="1200" b="0" i="0" kern="1200" dirty="0" smtClean="0">
                        <a:solidFill>
                          <a:srgbClr val="FF0000"/>
                        </a:solidFill>
                        <a:latin typeface="Cambria" panose="02040503050406030204" pitchFamily="18" charset="0"/>
                        <a:ea typeface="Cambria" panose="02040503050406030204" pitchFamily="18" charset="0"/>
                        <a:cs typeface="+mn-cs"/>
                      </a:endParaRPr>
                    </a:p>
                    <a:p>
                      <a:pPr marL="285750" marR="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850" kern="1200" dirty="0" smtClean="0">
                          <a:solidFill>
                            <a:schemeClr val="dk1"/>
                          </a:solidFill>
                          <a:effectLst/>
                          <a:latin typeface="Cambria" panose="02040503050406030204" pitchFamily="18" charset="0"/>
                          <a:ea typeface="Cambria" panose="02040503050406030204" pitchFamily="18" charset="0"/>
                          <a:cs typeface="+mn-cs"/>
                        </a:rPr>
                        <a:t>Certified copies of extract of only the </a:t>
                      </a:r>
                      <a:r>
                        <a:rPr kumimoji="0" lang="en-US" sz="1850" b="1" kern="1200" dirty="0" smtClean="0">
                          <a:solidFill>
                            <a:srgbClr val="FF0000"/>
                          </a:solidFill>
                          <a:effectLst/>
                          <a:latin typeface="Cambria" panose="02040503050406030204" pitchFamily="18" charset="0"/>
                          <a:ea typeface="Cambria" panose="02040503050406030204" pitchFamily="18" charset="0"/>
                          <a:cs typeface="+mn-cs"/>
                        </a:rPr>
                        <a:t>main object </a:t>
                      </a:r>
                      <a:r>
                        <a:rPr kumimoji="0" lang="en-US" sz="1850" kern="1200" dirty="0" smtClean="0">
                          <a:solidFill>
                            <a:schemeClr val="dk1"/>
                          </a:solidFill>
                          <a:effectLst/>
                          <a:latin typeface="Cambria" panose="02040503050406030204" pitchFamily="18" charset="0"/>
                          <a:ea typeface="Cambria" panose="02040503050406030204" pitchFamily="18" charset="0"/>
                          <a:cs typeface="+mn-cs"/>
                        </a:rPr>
                        <a:t>clause in the MOA relating to the financial business.</a:t>
                      </a:r>
                      <a:r>
                        <a:rPr kumimoji="0" lang="en-US" sz="1850" b="0" i="0" kern="1200" dirty="0" smtClean="0">
                          <a:solidFill>
                            <a:schemeClr val="dk1"/>
                          </a:solidFill>
                          <a:latin typeface="Cambria" panose="02040503050406030204" pitchFamily="18" charset="0"/>
                          <a:ea typeface="Cambria" panose="02040503050406030204" pitchFamily="18" charset="0"/>
                          <a:cs typeface="+mn-cs"/>
                        </a:rPr>
                        <a:t> Certified copy of the </a:t>
                      </a:r>
                      <a:r>
                        <a:rPr kumimoji="0" lang="en-US" sz="1850" b="1" i="0" kern="1200" dirty="0" smtClean="0">
                          <a:solidFill>
                            <a:srgbClr val="FF0000"/>
                          </a:solidFill>
                          <a:latin typeface="Cambria" panose="02040503050406030204" pitchFamily="18" charset="0"/>
                          <a:ea typeface="Cambria" panose="02040503050406030204" pitchFamily="18" charset="0"/>
                          <a:cs typeface="+mn-cs"/>
                        </a:rPr>
                        <a:t>Articles of Association (AOA) </a:t>
                      </a:r>
                      <a:r>
                        <a:rPr kumimoji="0" lang="en-US" sz="1850" b="1" i="0" kern="1200" dirty="0" smtClean="0">
                          <a:solidFill>
                            <a:schemeClr val="dk1"/>
                          </a:solidFill>
                          <a:latin typeface="Cambria" panose="02040503050406030204" pitchFamily="18" charset="0"/>
                          <a:ea typeface="Cambria" panose="02040503050406030204" pitchFamily="18" charset="0"/>
                          <a:cs typeface="+mn-cs"/>
                        </a:rPr>
                        <a:t>and </a:t>
                      </a:r>
                      <a:r>
                        <a:rPr kumimoji="0" lang="en-US" sz="1850" b="1" i="0" kern="1200" dirty="0" smtClean="0">
                          <a:solidFill>
                            <a:srgbClr val="FF0000"/>
                          </a:solidFill>
                          <a:latin typeface="Cambria" panose="02040503050406030204" pitchFamily="18" charset="0"/>
                          <a:ea typeface="Cambria" panose="02040503050406030204" pitchFamily="18" charset="0"/>
                          <a:cs typeface="+mn-cs"/>
                        </a:rPr>
                        <a:t>Memorandum of Association (MOA)</a:t>
                      </a:r>
                    </a:p>
                    <a:p>
                      <a:pPr marL="285750" indent="-285750">
                        <a:buFont typeface="Wingdings" panose="05000000000000000000" pitchFamily="2" charset="2"/>
                        <a:buChar char="§"/>
                      </a:pPr>
                      <a:endParaRPr kumimoji="0" lang="en-US" sz="1100" kern="1200" dirty="0" smtClean="0">
                        <a:solidFill>
                          <a:schemeClr val="dk1"/>
                        </a:solidFill>
                        <a:effectLst/>
                        <a:latin typeface="Cambria" panose="02040503050406030204" pitchFamily="18" charset="0"/>
                        <a:ea typeface="Cambria" panose="02040503050406030204" pitchFamily="18" charset="0"/>
                        <a:cs typeface="+mn-cs"/>
                      </a:endParaRPr>
                    </a:p>
                    <a:p>
                      <a:pPr marL="285750" indent="-285750">
                        <a:buFont typeface="Wingdings" panose="05000000000000000000" pitchFamily="2" charset="2"/>
                        <a:buChar char="§"/>
                      </a:pPr>
                      <a:r>
                        <a:rPr kumimoji="0" lang="en-US" sz="1850" b="1" kern="1200" dirty="0" smtClean="0">
                          <a:solidFill>
                            <a:srgbClr val="FF0000"/>
                          </a:solidFill>
                          <a:effectLst/>
                          <a:latin typeface="Cambria" panose="02040503050406030204" pitchFamily="18" charset="0"/>
                          <a:ea typeface="Cambria" panose="02040503050406030204" pitchFamily="18" charset="0"/>
                          <a:cs typeface="+mn-cs"/>
                        </a:rPr>
                        <a:t>Board resolution </a:t>
                      </a:r>
                      <a:r>
                        <a:rPr kumimoji="0" lang="en-US" sz="1850" kern="1200" dirty="0" smtClean="0">
                          <a:solidFill>
                            <a:schemeClr val="dk1"/>
                          </a:solidFill>
                          <a:effectLst/>
                          <a:latin typeface="Cambria" panose="02040503050406030204" pitchFamily="18" charset="0"/>
                          <a:ea typeface="Cambria" panose="02040503050406030204" pitchFamily="18" charset="0"/>
                          <a:cs typeface="+mn-cs"/>
                        </a:rPr>
                        <a:t>stating that: </a:t>
                      </a:r>
                      <a:endParaRPr kumimoji="0" lang="en-IN" sz="1850" kern="1200" dirty="0" smtClean="0">
                        <a:solidFill>
                          <a:schemeClr val="dk1"/>
                        </a:solidFill>
                        <a:effectLst/>
                        <a:latin typeface="Cambria" panose="02040503050406030204" pitchFamily="18" charset="0"/>
                        <a:ea typeface="Cambria" panose="02040503050406030204" pitchFamily="18" charset="0"/>
                        <a:cs typeface="+mn-cs"/>
                      </a:endParaRPr>
                    </a:p>
                    <a:p>
                      <a:pPr marL="627063" lvl="0" indent="-285750" algn="just">
                        <a:buFontTx/>
                        <a:buChar char="-"/>
                      </a:pP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the company is </a:t>
                      </a:r>
                      <a:r>
                        <a:rPr kumimoji="0" lang="en-IN" sz="1850" b="1" kern="1200" dirty="0" smtClean="0">
                          <a:solidFill>
                            <a:srgbClr val="FF0000"/>
                          </a:solidFill>
                          <a:effectLst/>
                          <a:latin typeface="Cambria" panose="02040503050406030204" pitchFamily="18" charset="0"/>
                          <a:ea typeface="Cambria" panose="02040503050406030204" pitchFamily="18" charset="0"/>
                          <a:cs typeface="+mn-cs"/>
                        </a:rPr>
                        <a:t>not carrying on any NBFC activity/stopped NBFC </a:t>
                      </a: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activity and will not carry on/commence the same before getting registration from RBI </a:t>
                      </a:r>
                    </a:p>
                    <a:p>
                      <a:pPr marL="627063" lvl="0" indent="-285750" algn="just">
                        <a:buFontTx/>
                        <a:buChar char="-"/>
                      </a:pP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the </a:t>
                      </a:r>
                      <a:r>
                        <a:rPr kumimoji="0" lang="en-IN" sz="1850" b="1" kern="1200" dirty="0" smtClean="0">
                          <a:solidFill>
                            <a:srgbClr val="FF0000"/>
                          </a:solidFill>
                          <a:effectLst/>
                          <a:latin typeface="Cambria" panose="02040503050406030204" pitchFamily="18" charset="0"/>
                          <a:ea typeface="Cambria" panose="02040503050406030204" pitchFamily="18" charset="0"/>
                          <a:cs typeface="+mn-cs"/>
                        </a:rPr>
                        <a:t>UIBs in the group </a:t>
                      </a: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where the director holds substantial interest or otherwise </a:t>
                      </a:r>
                      <a:r>
                        <a:rPr kumimoji="0" lang="en-IN" sz="1850" b="1" kern="1200" dirty="0" smtClean="0">
                          <a:solidFill>
                            <a:srgbClr val="FF0000"/>
                          </a:solidFill>
                          <a:effectLst/>
                          <a:latin typeface="Cambria" panose="02040503050406030204" pitchFamily="18" charset="0"/>
                          <a:ea typeface="Cambria" panose="02040503050406030204" pitchFamily="18" charset="0"/>
                          <a:cs typeface="+mn-cs"/>
                        </a:rPr>
                        <a:t>has not accepted any public deposit</a:t>
                      </a:r>
                      <a:r>
                        <a:rPr kumimoji="0" lang="en-IN" sz="1850" kern="1200" dirty="0" smtClean="0">
                          <a:solidFill>
                            <a:srgbClr val="FF0000"/>
                          </a:solidFill>
                          <a:effectLst/>
                          <a:latin typeface="Cambria" panose="02040503050406030204" pitchFamily="18" charset="0"/>
                          <a:ea typeface="Cambria" panose="02040503050406030204" pitchFamily="18" charset="0"/>
                          <a:cs typeface="+mn-cs"/>
                        </a:rPr>
                        <a:t> </a:t>
                      </a: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in the past /does not hold any public deposit as on the date and will not accept the same in future  </a:t>
                      </a:r>
                    </a:p>
                    <a:p>
                      <a:pPr marL="627063" lvl="0" indent="-285750" algn="just">
                        <a:buFontTx/>
                        <a:buChar char="-"/>
                      </a:pP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the company has </a:t>
                      </a:r>
                      <a:r>
                        <a:rPr kumimoji="0" lang="en-IN" sz="1850" b="1" kern="1200" dirty="0" smtClean="0">
                          <a:solidFill>
                            <a:srgbClr val="FF0000"/>
                          </a:solidFill>
                          <a:effectLst/>
                          <a:latin typeface="Cambria" panose="02040503050406030204" pitchFamily="18" charset="0"/>
                          <a:ea typeface="Cambria" panose="02040503050406030204" pitchFamily="18" charset="0"/>
                          <a:cs typeface="+mn-cs"/>
                        </a:rPr>
                        <a:t>formulated  “Fair Practices Code” </a:t>
                      </a: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as per RBI Guidelines  (</a:t>
                      </a:r>
                      <a:r>
                        <a:rPr kumimoji="0" lang="en-IN" sz="1850" b="1" kern="1200" dirty="0" smtClean="0">
                          <a:solidFill>
                            <a:schemeClr val="dk1"/>
                          </a:solidFill>
                          <a:effectLst/>
                          <a:latin typeface="Cambria" panose="02040503050406030204" pitchFamily="18" charset="0"/>
                          <a:ea typeface="Cambria" panose="02040503050406030204" pitchFamily="18" charset="0"/>
                          <a:cs typeface="+mn-cs"/>
                        </a:rPr>
                        <a:t>Substantial</a:t>
                      </a:r>
                      <a:r>
                        <a:rPr kumimoji="0" lang="en-IN" sz="1850" b="1" kern="1200" baseline="0" dirty="0" smtClean="0">
                          <a:solidFill>
                            <a:schemeClr val="dk1"/>
                          </a:solidFill>
                          <a:effectLst/>
                          <a:latin typeface="Cambria" panose="02040503050406030204" pitchFamily="18" charset="0"/>
                          <a:ea typeface="Cambria" panose="02040503050406030204" pitchFamily="18" charset="0"/>
                          <a:cs typeface="+mn-cs"/>
                        </a:rPr>
                        <a:t> Interest </a:t>
                      </a:r>
                      <a:r>
                        <a:rPr kumimoji="0" lang="en-IN" sz="1850" kern="1200" baseline="0" dirty="0" smtClean="0">
                          <a:solidFill>
                            <a:schemeClr val="dk1"/>
                          </a:solidFill>
                          <a:effectLst/>
                          <a:latin typeface="Cambria" panose="02040503050406030204" pitchFamily="18" charset="0"/>
                          <a:ea typeface="Cambria" panose="02040503050406030204" pitchFamily="18" charset="0"/>
                          <a:cs typeface="+mn-cs"/>
                        </a:rPr>
                        <a:t>means </a:t>
                      </a:r>
                      <a:r>
                        <a:rPr kumimoji="0" lang="en-IN" sz="1850" b="1" kern="1200" baseline="0" dirty="0" smtClean="0">
                          <a:solidFill>
                            <a:srgbClr val="FF0000"/>
                          </a:solidFill>
                          <a:effectLst/>
                          <a:latin typeface="Cambria" panose="02040503050406030204" pitchFamily="18" charset="0"/>
                          <a:ea typeface="Cambria" panose="02040503050406030204" pitchFamily="18" charset="0"/>
                          <a:cs typeface="+mn-cs"/>
                        </a:rPr>
                        <a:t>shareholding more than 10%)</a:t>
                      </a:r>
                      <a:endParaRPr kumimoji="0" lang="en-IN" sz="1850" b="1" kern="1200" dirty="0" smtClean="0">
                        <a:solidFill>
                          <a:srgbClr val="FF0000"/>
                        </a:solidFill>
                        <a:effectLst/>
                        <a:latin typeface="Cambria" panose="02040503050406030204" pitchFamily="18" charset="0"/>
                        <a:ea typeface="Cambria" panose="02040503050406030204" pitchFamily="18" charset="0"/>
                        <a:cs typeface="+mn-cs"/>
                      </a:endParaRPr>
                    </a:p>
                    <a:p>
                      <a:pPr marL="627063" lvl="0" indent="-285750" algn="just">
                        <a:buFontTx/>
                        <a:buChar char="-"/>
                      </a:pP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the company has </a:t>
                      </a:r>
                      <a:r>
                        <a:rPr kumimoji="0" lang="en-IN" sz="1850" b="1" kern="1200" dirty="0" smtClean="0">
                          <a:solidFill>
                            <a:srgbClr val="FF0000"/>
                          </a:solidFill>
                          <a:effectLst/>
                          <a:latin typeface="Cambria" panose="02040503050406030204" pitchFamily="18" charset="0"/>
                          <a:ea typeface="Cambria" panose="02040503050406030204" pitchFamily="18" charset="0"/>
                          <a:cs typeface="+mn-cs"/>
                        </a:rPr>
                        <a:t>not accepted public funds in the past/does not hold any public fund</a:t>
                      </a:r>
                      <a:r>
                        <a:rPr kumimoji="0" lang="en-IN" sz="1850" kern="1200" dirty="0" smtClean="0">
                          <a:solidFill>
                            <a:schemeClr val="dk1"/>
                          </a:solidFill>
                          <a:effectLst/>
                          <a:latin typeface="Cambria" panose="02040503050406030204" pitchFamily="18" charset="0"/>
                          <a:ea typeface="Cambria" panose="02040503050406030204" pitchFamily="18" charset="0"/>
                          <a:cs typeface="+mn-cs"/>
                        </a:rPr>
                        <a:t> as on the date and will not accept the same in the future without the approval of Reserve Bank of India </a:t>
                      </a:r>
                    </a:p>
                    <a:p>
                      <a:pPr marL="627063" lvl="0" indent="-285750" algn="just">
                        <a:buFontTx/>
                        <a:buChar char="-"/>
                      </a:pPr>
                      <a:r>
                        <a:rPr kumimoji="0" lang="en-US" sz="1850" kern="1200" dirty="0" smtClean="0">
                          <a:solidFill>
                            <a:schemeClr val="dk1"/>
                          </a:solidFill>
                          <a:effectLst/>
                          <a:latin typeface="Cambria" panose="02040503050406030204" pitchFamily="18" charset="0"/>
                          <a:ea typeface="Cambria" panose="02040503050406030204" pitchFamily="18" charset="0"/>
                          <a:cs typeface="+mn-cs"/>
                        </a:rPr>
                        <a:t>the company </a:t>
                      </a:r>
                      <a:r>
                        <a:rPr kumimoji="0" lang="en-US" sz="1850" b="1" kern="1200" dirty="0" smtClean="0">
                          <a:solidFill>
                            <a:srgbClr val="FF0000"/>
                          </a:solidFill>
                          <a:effectLst/>
                          <a:latin typeface="Cambria" panose="02040503050406030204" pitchFamily="18" charset="0"/>
                          <a:ea typeface="Cambria" panose="02040503050406030204" pitchFamily="18" charset="0"/>
                          <a:cs typeface="+mn-cs"/>
                        </a:rPr>
                        <a:t>does not have any customer interface </a:t>
                      </a:r>
                      <a:r>
                        <a:rPr kumimoji="0" lang="en-US" sz="1850" kern="1200" dirty="0" smtClean="0">
                          <a:solidFill>
                            <a:schemeClr val="dk1"/>
                          </a:solidFill>
                          <a:effectLst/>
                          <a:latin typeface="Cambria" panose="02040503050406030204" pitchFamily="18" charset="0"/>
                          <a:ea typeface="Cambria" panose="02040503050406030204" pitchFamily="18" charset="0"/>
                          <a:cs typeface="+mn-cs"/>
                        </a:rPr>
                        <a:t>as on date and will not have any customer interface in the future without the approval of Reserve Bank of India</a:t>
                      </a:r>
                      <a:endParaRPr kumimoji="0" lang="en-US" sz="1850" b="0" i="0" kern="1200" dirty="0">
                        <a:solidFill>
                          <a:srgbClr val="FF0000"/>
                        </a:solidFill>
                        <a:latin typeface="Cambria" panose="02040503050406030204" pitchFamily="18" charset="0"/>
                        <a:ea typeface="Cambria" panose="02040503050406030204" pitchFamily="18" charset="0"/>
                        <a:cs typeface="+mn-cs"/>
                      </a:endParaRP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4904"/>
            <a:ext cx="8229600" cy="3759696"/>
          </a:xfrm>
        </p:spPr>
        <p:txBody>
          <a:bodyPr>
            <a:normAutofit/>
          </a:bodyPr>
          <a:lstStyle/>
          <a:p>
            <a:pPr marL="0" indent="0" algn="ctr">
              <a:buNone/>
            </a:pPr>
            <a:r>
              <a:rPr lang="en-US" sz="3200" b="1" i="1" dirty="0" smtClean="0"/>
              <a:t>Central KYC Registry (CKYC Registry)</a:t>
            </a:r>
            <a:endParaRPr lang="en-US" sz="3200" b="1" i="1" dirty="0"/>
          </a:p>
        </p:txBody>
      </p:sp>
    </p:spTree>
    <p:extLst>
      <p:ext uri="{BB962C8B-B14F-4D97-AF65-F5344CB8AC3E}">
        <p14:creationId xmlns:p14="http://schemas.microsoft.com/office/powerpoint/2010/main" val="27737604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88279968"/>
              </p:ext>
            </p:extLst>
          </p:nvPr>
        </p:nvGraphicFramePr>
        <p:xfrm>
          <a:off x="395536" y="404664"/>
          <a:ext cx="8496944" cy="6264696"/>
        </p:xfrm>
        <a:graphic>
          <a:graphicData uri="http://schemas.openxmlformats.org/drawingml/2006/table">
            <a:tbl>
              <a:tblPr firstRow="1" bandRow="1">
                <a:tableStyleId>{5C22544A-7EE6-4342-B048-85BDC9FD1C3A}</a:tableStyleId>
              </a:tblPr>
              <a:tblGrid>
                <a:gridCol w="8496944"/>
              </a:tblGrid>
              <a:tr h="548161">
                <a:tc>
                  <a:txBody>
                    <a:bodyPr/>
                    <a:lstStyle/>
                    <a:p>
                      <a:r>
                        <a:rPr kumimoji="0" lang="en-US" sz="2200" b="1" i="0" u="none" strike="noStrike" kern="1200" baseline="0" dirty="0" smtClean="0">
                          <a:solidFill>
                            <a:schemeClr val="lt1"/>
                          </a:solidFill>
                          <a:latin typeface="Cambria" panose="02040503050406030204" pitchFamily="18" charset="0"/>
                          <a:ea typeface="Cambria" panose="02040503050406030204" pitchFamily="18" charset="0"/>
                          <a:cs typeface="+mn-cs"/>
                        </a:rPr>
                        <a:t>CKYC </a:t>
                      </a:r>
                      <a:r>
                        <a:rPr kumimoji="0" lang="en-US" sz="2200" b="1" i="0" u="none" strike="noStrike" kern="1200" baseline="0" dirty="0" smtClean="0">
                          <a:solidFill>
                            <a:schemeClr val="lt1"/>
                          </a:solidFill>
                          <a:latin typeface="Cambria" panose="02040503050406030204" pitchFamily="18" charset="0"/>
                          <a:ea typeface="Cambria" panose="02040503050406030204" pitchFamily="18" charset="0"/>
                          <a:cs typeface="+mn-cs"/>
                        </a:rPr>
                        <a:t>(Central </a:t>
                      </a:r>
                      <a:r>
                        <a:rPr kumimoji="0" lang="en-US" sz="2200" b="1" i="0" u="none" strike="noStrike" kern="1200" baseline="0" dirty="0" smtClean="0">
                          <a:solidFill>
                            <a:schemeClr val="lt1"/>
                          </a:solidFill>
                          <a:latin typeface="Cambria" panose="02040503050406030204" pitchFamily="18" charset="0"/>
                          <a:ea typeface="Cambria" panose="02040503050406030204" pitchFamily="18" charset="0"/>
                          <a:cs typeface="+mn-cs"/>
                        </a:rPr>
                        <a:t>KYC registry)</a:t>
                      </a:r>
                      <a:endParaRPr lang="en-US" sz="2200" dirty="0">
                        <a:latin typeface="Cambria" panose="02040503050406030204" pitchFamily="18" charset="0"/>
                        <a:ea typeface="Cambria" panose="02040503050406030204" pitchFamily="18" charset="0"/>
                      </a:endParaRPr>
                    </a:p>
                  </a:txBody>
                  <a:tcPr/>
                </a:tc>
              </a:tr>
              <a:tr h="5716535">
                <a:tc>
                  <a:txBody>
                    <a:bodyPr/>
                    <a:lstStyle/>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Central KYC registration is one of the most important NBFC compliances to be done by the NBFCs and rapidly getting adopted by the companies in India. CKYC is termed as a </a:t>
                      </a:r>
                      <a:r>
                        <a:rPr kumimoji="0" lang="en-US" sz="2200" b="0" i="0" u="none" strike="noStrike" kern="1200" baseline="0" dirty="0" smtClean="0">
                          <a:solidFill>
                            <a:srgbClr val="FF0000"/>
                          </a:solidFill>
                          <a:latin typeface="Cambria" panose="02040503050406030204" pitchFamily="18" charset="0"/>
                          <a:ea typeface="Cambria" panose="02040503050406030204" pitchFamily="18" charset="0"/>
                          <a:cs typeface="+mn-cs"/>
                        </a:rPr>
                        <a:t>centralized repository which collects the records for the customers</a:t>
                      </a:r>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 in financial services. CERSAI (Central Registry of Securitization and Asset Reconstruction and Security Interest in India) is the registry for the Central KYC.</a:t>
                      </a:r>
                    </a:p>
                    <a:p>
                      <a:pPr algn="just"/>
                      <a:endPar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endParaRPr>
                    </a:p>
                    <a:p>
                      <a:pPr algn="just"/>
                      <a:r>
                        <a:rPr kumimoji="0" lang="en-US" sz="2200" b="0" i="0" u="none" strike="noStrike" kern="1200" baseline="0" dirty="0" smtClean="0">
                          <a:solidFill>
                            <a:schemeClr val="dk1"/>
                          </a:solidFill>
                          <a:latin typeface="Cambria" panose="02040503050406030204" pitchFamily="18" charset="0"/>
                          <a:ea typeface="Cambria" panose="02040503050406030204" pitchFamily="18" charset="0"/>
                          <a:cs typeface="+mn-cs"/>
                        </a:rPr>
                        <a:t>All the entities required to be registered and regulated from Reserve Bank of India i.e., NBFCs are required to take registration of Central KYC to reduce the burden of the entity by producing and assembling the documents of the consumers creating a new relationship with the financial entity.</a:t>
                      </a:r>
                      <a:endParaRPr lang="en-US" sz="2200" dirty="0">
                        <a:latin typeface="Cambria" panose="02040503050406030204" pitchFamily="18" charset="0"/>
                        <a:ea typeface="Cambria" panose="02040503050406030204" pitchFamily="18" charset="0"/>
                      </a:endParaRPr>
                    </a:p>
                  </a:txBody>
                  <a:tcPr/>
                </a:tc>
              </a:tr>
            </a:tbl>
          </a:graphicData>
        </a:graphic>
      </p:graphicFrame>
    </p:spTree>
    <p:extLst>
      <p:ext uri="{BB962C8B-B14F-4D97-AF65-F5344CB8AC3E}">
        <p14:creationId xmlns:p14="http://schemas.microsoft.com/office/powerpoint/2010/main" val="7629544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33847792"/>
              </p:ext>
            </p:extLst>
          </p:nvPr>
        </p:nvGraphicFramePr>
        <p:xfrm>
          <a:off x="251520" y="116632"/>
          <a:ext cx="8640960" cy="6457625"/>
        </p:xfrm>
        <a:graphic>
          <a:graphicData uri="http://schemas.openxmlformats.org/drawingml/2006/table">
            <a:tbl>
              <a:tblPr firstRow="1" bandRow="1">
                <a:tableStyleId>{5C22544A-7EE6-4342-B048-85BDC9FD1C3A}</a:tableStyleId>
              </a:tblPr>
              <a:tblGrid>
                <a:gridCol w="8640960"/>
              </a:tblGrid>
              <a:tr h="4073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b="1" i="0" kern="1200" dirty="0" smtClean="0">
                          <a:solidFill>
                            <a:schemeClr val="lt1"/>
                          </a:solidFill>
                          <a:effectLst/>
                          <a:latin typeface="Cambria" panose="02040503050406030204" pitchFamily="18" charset="0"/>
                          <a:ea typeface="Cambria" panose="02040503050406030204" pitchFamily="18" charset="0"/>
                          <a:cs typeface="+mn-cs"/>
                        </a:rPr>
                        <a:t>Process for Financial Institutions to Register with Central KYC Registry</a:t>
                      </a:r>
                    </a:p>
                  </a:txBody>
                  <a:tcPr/>
                </a:tc>
              </a:tr>
              <a:tr h="6001367">
                <a:tc>
                  <a:txBody>
                    <a:bodyPr/>
                    <a:lstStyle/>
                    <a:p>
                      <a:pPr algn="just"/>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The </a:t>
                      </a: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applicant has to secure the Central KYC Registry Form from the concerned website. Central KYC form is obtained from the AMC or KRA website or registrar. The process for Financial Institutions to register with the Central KYC Registry is as follows:</a:t>
                      </a:r>
                    </a:p>
                    <a:p>
                      <a:pPr algn="just"/>
                      <a:endParaRPr kumimoji="0" lang="en-US" sz="1100" b="0" i="0" kern="1200" dirty="0" smtClean="0">
                        <a:solidFill>
                          <a:schemeClr val="dk1"/>
                        </a:solidFill>
                        <a:effectLst/>
                        <a:latin typeface="Cambria" panose="02040503050406030204" pitchFamily="18" charset="0"/>
                        <a:ea typeface="Cambria" panose="02040503050406030204" pitchFamily="18" charset="0"/>
                        <a:cs typeface="+mn-cs"/>
                      </a:endParaRP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Visit the official website of CKYC.</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Click to resister a new FI registration.</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You would need to add details of individual managing the details related to the website. Such individual would be known as the admins.</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Then, you will be asked to enter details of your financial institution.</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Provide the detail of the regulating body you are registered with.</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It is mandatory for you to have at least two digital signatures to be able to start your operations.</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You need to download the filled FI registration form and submit it along with the required documents.</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Upon submission of the registration form the system generates a temporary reference number and sends it to the nodal officer.</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Then you need to test all the functionalities as per the prescribed checklist.</a:t>
                      </a:r>
                    </a:p>
                    <a:p>
                      <a:pPr marL="285750" indent="-285750" algn="just">
                        <a:buFont typeface="Arial" pitchFamily="34" charset="0"/>
                        <a:buChar char="•"/>
                      </a:pPr>
                      <a:r>
                        <a:rPr kumimoji="0" lang="en-US" sz="2000" b="0" i="0" kern="1200" dirty="0" smtClean="0">
                          <a:solidFill>
                            <a:schemeClr val="dk1"/>
                          </a:solidFill>
                          <a:effectLst/>
                          <a:latin typeface="Cambria" panose="02040503050406030204" pitchFamily="18" charset="0"/>
                          <a:ea typeface="Cambria" panose="02040503050406030204" pitchFamily="18" charset="0"/>
                          <a:cs typeface="+mn-cs"/>
                        </a:rPr>
                        <a:t>CERSAI will then verify your application and approve it if details are correct.</a:t>
                      </a:r>
                    </a:p>
                  </a:txBody>
                  <a:tcPr/>
                </a:tc>
              </a:tr>
            </a:tbl>
          </a:graphicData>
        </a:graphic>
      </p:graphicFrame>
    </p:spTree>
    <p:extLst>
      <p:ext uri="{BB962C8B-B14F-4D97-AF65-F5344CB8AC3E}">
        <p14:creationId xmlns:p14="http://schemas.microsoft.com/office/powerpoint/2010/main" val="13362903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64344777"/>
              </p:ext>
            </p:extLst>
          </p:nvPr>
        </p:nvGraphicFramePr>
        <p:xfrm>
          <a:off x="323528" y="332656"/>
          <a:ext cx="8496944" cy="6120680"/>
        </p:xfrm>
        <a:graphic>
          <a:graphicData uri="http://schemas.openxmlformats.org/drawingml/2006/table">
            <a:tbl>
              <a:tblPr firstRow="1" bandRow="1">
                <a:tableStyleId>{5C22544A-7EE6-4342-B048-85BDC9FD1C3A}</a:tableStyleId>
              </a:tblPr>
              <a:tblGrid>
                <a:gridCol w="8496944"/>
              </a:tblGrid>
              <a:tr h="8568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200" b="1" i="0" kern="1200" dirty="0" smtClean="0">
                          <a:solidFill>
                            <a:schemeClr val="lt1"/>
                          </a:solidFill>
                          <a:effectLst/>
                          <a:latin typeface="+mn-lt"/>
                          <a:ea typeface="+mn-ea"/>
                          <a:cs typeface="+mn-cs"/>
                        </a:rPr>
                        <a:t>Documents required for Central KYC Registry Registration for Financial Institutions</a:t>
                      </a:r>
                    </a:p>
                  </a:txBody>
                  <a:tcPr/>
                </a:tc>
              </a:tr>
              <a:tr h="5263786">
                <a:tc>
                  <a:txBody>
                    <a:bodyPr/>
                    <a:lstStyle/>
                    <a:p>
                      <a:pPr algn="just"/>
                      <a:r>
                        <a:rPr kumimoji="0" lang="en-US" sz="2000" b="0" i="0" kern="1200" dirty="0" smtClean="0">
                          <a:solidFill>
                            <a:schemeClr val="dk1"/>
                          </a:solidFill>
                          <a:effectLst/>
                          <a:latin typeface="+mn-lt"/>
                          <a:ea typeface="+mn-ea"/>
                          <a:cs typeface="+mn-cs"/>
                        </a:rPr>
                        <a:t>Below mentioned are the documents that you need to need to get for the CKYC:</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A Duly signed Institution Registration Form of the FI</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License, Certificate, Notification issued by the regulator</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PAN card of the Financial Entity</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Corporate Identification number in case the Institutions holds multiple Licenses</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In the case of Co- Operative Banks or Societies, you need to submit Registration Certificate issued by the concerned authority</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The Authorization letter from competent authority for Admin Users should be signed by the Authorized Signatory/ Director</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Certified copy of the photo identity card of the user administrator issued by the respective institution</a:t>
                      </a:r>
                    </a:p>
                    <a:p>
                      <a:pPr marL="285750" indent="-285750" algn="just">
                        <a:buFont typeface="Arial" pitchFamily="34" charset="0"/>
                        <a:buChar char="•"/>
                      </a:pPr>
                      <a:r>
                        <a:rPr kumimoji="0" lang="en-US" sz="2000" b="0" i="0" kern="1200" dirty="0" smtClean="0">
                          <a:solidFill>
                            <a:schemeClr val="dk1"/>
                          </a:solidFill>
                          <a:effectLst/>
                          <a:latin typeface="+mn-lt"/>
                          <a:ea typeface="+mn-ea"/>
                          <a:cs typeface="+mn-cs"/>
                        </a:rPr>
                        <a:t>Certified copy of any ID proof of the user administrator.</a:t>
                      </a:r>
                    </a:p>
                  </a:txBody>
                  <a:tcPr/>
                </a:tc>
              </a:tr>
            </a:tbl>
          </a:graphicData>
        </a:graphic>
      </p:graphicFrame>
    </p:spTree>
    <p:extLst>
      <p:ext uri="{BB962C8B-B14F-4D97-AF65-F5344CB8AC3E}">
        <p14:creationId xmlns:p14="http://schemas.microsoft.com/office/powerpoint/2010/main" val="34674585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3200" dirty="0"/>
              <a:t>National E-Governance Securities Limited (</a:t>
            </a:r>
            <a:r>
              <a:rPr lang="en-IN" sz="3200" dirty="0" err="1"/>
              <a:t>NeSL</a:t>
            </a:r>
            <a:r>
              <a:rPr lang="en-IN" sz="3200" dirty="0"/>
              <a:t>)</a:t>
            </a:r>
            <a:endParaRPr lang="en-US" sz="3200" b="1" i="1" dirty="0"/>
          </a:p>
        </p:txBody>
      </p:sp>
    </p:spTree>
    <p:extLst>
      <p:ext uri="{BB962C8B-B14F-4D97-AF65-F5344CB8AC3E}">
        <p14:creationId xmlns:p14="http://schemas.microsoft.com/office/powerpoint/2010/main" val="41218553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39231476"/>
              </p:ext>
            </p:extLst>
          </p:nvPr>
        </p:nvGraphicFramePr>
        <p:xfrm>
          <a:off x="323528" y="260648"/>
          <a:ext cx="8640960" cy="6336704"/>
        </p:xfrm>
        <a:graphic>
          <a:graphicData uri="http://schemas.openxmlformats.org/drawingml/2006/table">
            <a:tbl>
              <a:tblPr firstRow="1" bandRow="1">
                <a:tableStyleId>{5C22544A-7EE6-4342-B048-85BDC9FD1C3A}</a:tableStyleId>
              </a:tblPr>
              <a:tblGrid>
                <a:gridCol w="8640960"/>
              </a:tblGrid>
              <a:tr h="484376">
                <a:tc>
                  <a:txBody>
                    <a:bodyPr/>
                    <a:lstStyle/>
                    <a:p>
                      <a:pPr marL="0" marR="0" indent="0" algn="just" defTabSz="914400" rtl="0" eaLnBrk="1" fontAlgn="auto" latinLnBrk="0" hangingPunct="1">
                        <a:lnSpc>
                          <a:spcPct val="100000"/>
                        </a:lnSpc>
                        <a:spcBef>
                          <a:spcPts val="600"/>
                        </a:spcBef>
                        <a:spcAft>
                          <a:spcPts val="600"/>
                        </a:spcAft>
                        <a:buClrTx/>
                        <a:buSzTx/>
                        <a:buFontTx/>
                        <a:buNone/>
                        <a:tabLst/>
                        <a:defRPr/>
                      </a:pPr>
                      <a:r>
                        <a:rPr kumimoji="0" lang="en-US" b="1" i="0" kern="1200" dirty="0" smtClean="0">
                          <a:solidFill>
                            <a:schemeClr val="lt1"/>
                          </a:solidFill>
                          <a:effectLst/>
                          <a:latin typeface="Cambria" panose="02040503050406030204" pitchFamily="18" charset="0"/>
                          <a:ea typeface="Cambria" panose="02040503050406030204" pitchFamily="18" charset="0"/>
                          <a:cs typeface="+mn-cs"/>
                        </a:rPr>
                        <a:t>NESL</a:t>
                      </a:r>
                    </a:p>
                  </a:txBody>
                  <a:tcPr/>
                </a:tc>
              </a:tr>
              <a:tr h="5852328">
                <a:tc>
                  <a:txBody>
                    <a:bodyPr/>
                    <a:lstStyle/>
                    <a:p>
                      <a:pPr algn="just">
                        <a:spcBef>
                          <a:spcPts val="600"/>
                        </a:spcBef>
                        <a:spcAft>
                          <a:spcPts val="600"/>
                        </a:spcAft>
                      </a:pP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National E-Governance Securities Limited (</a:t>
                      </a:r>
                      <a:r>
                        <a:rPr kumimoji="0" lang="en-US" sz="1800" b="0" i="0" u="none" strike="noStrike" kern="1200" baseline="0" dirty="0" err="1" smtClean="0">
                          <a:solidFill>
                            <a:schemeClr val="dk1"/>
                          </a:solidFill>
                          <a:latin typeface="Cambria" panose="02040503050406030204" pitchFamily="18" charset="0"/>
                          <a:ea typeface="Cambria" panose="02040503050406030204" pitchFamily="18" charset="0"/>
                          <a:cs typeface="+mn-cs"/>
                        </a:rPr>
                        <a:t>NeSL</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is India’s first and only IU and is registered with the Insolvency and Bankruptcy Board of India (‘IBBI’) under the aegis of the </a:t>
                      </a:r>
                      <a:r>
                        <a:rPr kumimoji="0" lang="en-US" sz="1800" b="1" i="0" u="none" strike="noStrike" kern="1200" baseline="0" dirty="0" smtClean="0">
                          <a:solidFill>
                            <a:schemeClr val="dk1"/>
                          </a:solidFill>
                          <a:latin typeface="Cambria" panose="02040503050406030204" pitchFamily="18" charset="0"/>
                          <a:ea typeface="Cambria" panose="02040503050406030204" pitchFamily="18" charset="0"/>
                          <a:cs typeface="+mn-cs"/>
                        </a:rPr>
                        <a:t>Insolvency and Bankruptcy Code, 2016 </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(‘IBC, 2016’). </a:t>
                      </a:r>
                      <a:r>
                        <a:rPr kumimoji="0" lang="en-US" sz="1800" b="0" i="0" u="none" strike="noStrike" kern="1200" baseline="0" dirty="0" err="1" smtClean="0">
                          <a:solidFill>
                            <a:schemeClr val="dk1"/>
                          </a:solidFill>
                          <a:latin typeface="Cambria" panose="02040503050406030204" pitchFamily="18" charset="0"/>
                          <a:ea typeface="Cambria" panose="02040503050406030204" pitchFamily="18" charset="0"/>
                          <a:cs typeface="+mn-cs"/>
                        </a:rPr>
                        <a:t>NeSL</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has been set up by leading banks and public institutions and is incorporated as a union </a:t>
                      </a:r>
                      <a:r>
                        <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rPr>
                        <a:t>government company.</a:t>
                      </a:r>
                    </a:p>
                    <a:p>
                      <a:pPr algn="just">
                        <a:spcBef>
                          <a:spcPts val="600"/>
                        </a:spcBef>
                        <a:spcAft>
                          <a:spcPts val="600"/>
                        </a:spcAft>
                      </a:pP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The primary role of </a:t>
                      </a:r>
                      <a:r>
                        <a:rPr kumimoji="0" lang="en-US" sz="1800" b="0" i="0" u="none" strike="noStrike" kern="1200" baseline="0" dirty="0" err="1" smtClean="0">
                          <a:solidFill>
                            <a:schemeClr val="dk1"/>
                          </a:solidFill>
                          <a:latin typeface="Cambria" panose="02040503050406030204" pitchFamily="18" charset="0"/>
                          <a:ea typeface="Cambria" panose="02040503050406030204" pitchFamily="18" charset="0"/>
                          <a:cs typeface="+mn-cs"/>
                        </a:rPr>
                        <a:t>NeSL</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is to serve as a repository of legal evidence holding the information pertaining to any debt/claim, as submitted by the financial or operational creditors and verified and authenticated by the other </a:t>
                      </a:r>
                      <a:r>
                        <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rPr>
                        <a:t>parties to the debt.</a:t>
                      </a:r>
                    </a:p>
                    <a:p>
                      <a:pPr algn="just">
                        <a:spcBef>
                          <a:spcPts val="600"/>
                        </a:spcBef>
                        <a:spcAft>
                          <a:spcPts val="600"/>
                        </a:spcAft>
                      </a:pP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Further, according to the RBI Circular </a:t>
                      </a:r>
                      <a:r>
                        <a:rPr kumimoji="0" lang="en-US" sz="1800" b="0" i="0" u="none" strike="noStrike" kern="1200" baseline="0" dirty="0" err="1" smtClean="0">
                          <a:solidFill>
                            <a:schemeClr val="dk1"/>
                          </a:solidFill>
                          <a:latin typeface="Cambria" panose="02040503050406030204" pitchFamily="18" charset="0"/>
                          <a:ea typeface="Cambria" panose="02040503050406030204" pitchFamily="18" charset="0"/>
                          <a:cs typeface="+mn-cs"/>
                        </a:rPr>
                        <a:t>DBR.No</a:t>
                      </a: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 Leg.BC.98/09.08.019/2017-18 dated December 19, 2017 on Submission of Financial Information to Information Utilities</a:t>
                      </a:r>
                    </a:p>
                    <a:p>
                      <a:pPr algn="just">
                        <a:spcBef>
                          <a:spcPts val="600"/>
                        </a:spcBef>
                        <a:spcAft>
                          <a:spcPts val="600"/>
                        </a:spcAft>
                      </a:pPr>
                      <a:r>
                        <a:rPr kumimoji="0" lang="en-US" sz="1800" b="0" i="1" u="none" strike="noStrike" kern="1200" baseline="0" dirty="0" smtClean="0">
                          <a:solidFill>
                            <a:schemeClr val="dk1"/>
                          </a:solidFill>
                          <a:latin typeface="Cambria" panose="02040503050406030204" pitchFamily="18" charset="0"/>
                          <a:ea typeface="Cambria" panose="02040503050406030204" pitchFamily="18" charset="0"/>
                          <a:cs typeface="+mn-cs"/>
                        </a:rPr>
                        <a:t>“3. All financial creditors regulated by RBI are advised to adhere to the relevant provisions of IBC, 2016 and IBBI (IUs) Regulations, 2017 and immediately put in place appropriate systems and procedures to ensure compliance to the provisions of the Code and Regulations.”</a:t>
                      </a:r>
                    </a:p>
                    <a:p>
                      <a:pPr algn="just">
                        <a:spcBef>
                          <a:spcPts val="600"/>
                        </a:spcBef>
                        <a:spcAft>
                          <a:spcPts val="600"/>
                        </a:spcAft>
                      </a:pPr>
                      <a:r>
                        <a:rPr kumimoji="0" lang="en-US" sz="1800" b="0" i="0" u="none" strike="noStrike" kern="1200" baseline="0" dirty="0" smtClean="0">
                          <a:solidFill>
                            <a:schemeClr val="dk1"/>
                          </a:solidFill>
                          <a:latin typeface="Cambria" panose="02040503050406030204" pitchFamily="18" charset="0"/>
                          <a:ea typeface="Cambria" panose="02040503050406030204" pitchFamily="18" charset="0"/>
                          <a:cs typeface="+mn-cs"/>
                        </a:rPr>
                        <a:t>All financial creditors regulated by RBI, such as NBFCs, are required to submit the financial information to the </a:t>
                      </a:r>
                      <a:r>
                        <a:rPr kumimoji="0" lang="en-IN" sz="1800" b="0" i="0" u="none" strike="noStrike" kern="1200" baseline="0" dirty="0" smtClean="0">
                          <a:solidFill>
                            <a:schemeClr val="dk1"/>
                          </a:solidFill>
                          <a:latin typeface="Cambria" panose="02040503050406030204" pitchFamily="18" charset="0"/>
                          <a:ea typeface="Cambria" panose="02040503050406030204" pitchFamily="18" charset="0"/>
                          <a:cs typeface="+mn-cs"/>
                        </a:rPr>
                        <a:t>IU.</a:t>
                      </a:r>
                      <a:endParaRPr kumimoji="0" lang="en-US" b="0" i="0" kern="1200" dirty="0" smtClean="0">
                        <a:solidFill>
                          <a:schemeClr val="dk1"/>
                        </a:solidFill>
                        <a:effectLst/>
                        <a:latin typeface="Cambria" panose="02040503050406030204" pitchFamily="18" charset="0"/>
                        <a:ea typeface="Cambria" panose="02040503050406030204" pitchFamily="18" charset="0"/>
                        <a:cs typeface="+mn-cs"/>
                      </a:endParaRPr>
                    </a:p>
                  </a:txBody>
                  <a:tcPr/>
                </a:tc>
              </a:tr>
            </a:tbl>
          </a:graphicData>
        </a:graphic>
      </p:graphicFrame>
    </p:spTree>
    <p:extLst>
      <p:ext uri="{BB962C8B-B14F-4D97-AF65-F5344CB8AC3E}">
        <p14:creationId xmlns:p14="http://schemas.microsoft.com/office/powerpoint/2010/main" val="7812948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THANK YOU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28506705"/>
              </p:ext>
            </p:extLst>
          </p:nvPr>
        </p:nvGraphicFramePr>
        <p:xfrm>
          <a:off x="251520" y="332656"/>
          <a:ext cx="8568952" cy="6126480"/>
        </p:xfrm>
        <a:graphic>
          <a:graphicData uri="http://schemas.openxmlformats.org/drawingml/2006/table">
            <a:tbl>
              <a:tblPr firstRow="1" bandRow="1">
                <a:tableStyleId>{5C22544A-7EE6-4342-B048-85BDC9FD1C3A}</a:tableStyleId>
              </a:tblPr>
              <a:tblGrid>
                <a:gridCol w="8568952">
                  <a:extLst>
                    <a:ext uri="{9D8B030D-6E8A-4147-A177-3AD203B41FA5}">
                      <a16:colId xmlns:a16="http://schemas.microsoft.com/office/drawing/2014/main" xmlns="" val="20000"/>
                    </a:ext>
                  </a:extLst>
                </a:gridCol>
              </a:tblGrid>
              <a:tr h="279735">
                <a:tc>
                  <a:txBody>
                    <a:bodyPr/>
                    <a:lstStyle/>
                    <a:p>
                      <a:pPr algn="ctr"/>
                      <a:r>
                        <a:rPr lang="en-US" sz="2400" dirty="0">
                          <a:latin typeface="Georgia" panose="02040502050405020303" pitchFamily="18" charset="0"/>
                        </a:rPr>
                        <a:t>Documents</a:t>
                      </a:r>
                      <a:r>
                        <a:rPr lang="en-US" sz="2400" baseline="0" dirty="0">
                          <a:latin typeface="Georgia" panose="02040502050405020303" pitchFamily="18" charset="0"/>
                        </a:rPr>
                        <a:t> Required for NBFC Registration:</a:t>
                      </a:r>
                      <a:endParaRPr lang="en-US" sz="2400" dirty="0">
                        <a:latin typeface="Georgia" panose="02040502050405020303" pitchFamily="18" charset="0"/>
                      </a:endParaRPr>
                    </a:p>
                  </a:txBody>
                  <a:tcPr/>
                </a:tc>
                <a:extLst>
                  <a:ext uri="{0D108BD9-81ED-4DB2-BD59-A6C34878D82A}">
                    <a16:rowId xmlns:a16="http://schemas.microsoft.com/office/drawing/2014/main" xmlns="" val="10000"/>
                  </a:ext>
                </a:extLst>
              </a:tr>
              <a:tr h="5267364">
                <a:tc>
                  <a:txBody>
                    <a:bodyPr/>
                    <a:lstStyle/>
                    <a:p>
                      <a:pPr marL="268288" indent="-268288" algn="just">
                        <a:buFont typeface="Wingdings" panose="05000000000000000000" pitchFamily="2" charset="2"/>
                        <a:buChar char="§"/>
                      </a:pP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Copy of </a:t>
                      </a:r>
                      <a:r>
                        <a:rPr kumimoji="0" lang="en-US" sz="2000" b="1" kern="1200" dirty="0" smtClean="0">
                          <a:solidFill>
                            <a:srgbClr val="FF0000"/>
                          </a:solidFill>
                          <a:effectLst/>
                          <a:latin typeface="Cambria" panose="02040503050406030204" pitchFamily="18" charset="0"/>
                          <a:ea typeface="Cambria" panose="02040503050406030204" pitchFamily="18" charset="0"/>
                          <a:cs typeface="+mn-cs"/>
                        </a:rPr>
                        <a:t>Fixed Deposit receipt &amp; bankers certificate </a:t>
                      </a: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of no lien indicating balances in </a:t>
                      </a:r>
                      <a:r>
                        <a:rPr kumimoji="0" lang="en-US" sz="2000" b="1" kern="1200" dirty="0" smtClean="0">
                          <a:solidFill>
                            <a:srgbClr val="FF0000"/>
                          </a:solidFill>
                          <a:effectLst/>
                          <a:latin typeface="Cambria" panose="02040503050406030204" pitchFamily="18" charset="0"/>
                          <a:ea typeface="Cambria" panose="02040503050406030204" pitchFamily="18" charset="0"/>
                          <a:cs typeface="+mn-cs"/>
                        </a:rPr>
                        <a:t>support of NOF</a:t>
                      </a:r>
                    </a:p>
                    <a:p>
                      <a:pPr marL="268288" indent="-268288" algn="just">
                        <a:buFont typeface="Wingdings" panose="05000000000000000000" pitchFamily="2" charset="2"/>
                        <a:buChar char="§"/>
                      </a:pP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For companies already in existence, </a:t>
                      </a:r>
                      <a:r>
                        <a:rPr kumimoji="0" lang="en-US" sz="2000" b="1" kern="1200" dirty="0" smtClean="0">
                          <a:solidFill>
                            <a:schemeClr val="dk1"/>
                          </a:solidFill>
                          <a:effectLst/>
                          <a:latin typeface="Cambria" panose="02040503050406030204" pitchFamily="18" charset="0"/>
                          <a:ea typeface="Cambria" panose="02040503050406030204" pitchFamily="18" charset="0"/>
                          <a:cs typeface="+mn-cs"/>
                        </a:rPr>
                        <a:t>the </a:t>
                      </a:r>
                      <a:r>
                        <a:rPr kumimoji="0" lang="en-US" sz="2000" b="1" kern="1200" dirty="0" smtClean="0">
                          <a:solidFill>
                            <a:srgbClr val="FF0000"/>
                          </a:solidFill>
                          <a:effectLst/>
                          <a:latin typeface="Cambria" panose="02040503050406030204" pitchFamily="18" charset="0"/>
                          <a:ea typeface="Cambria" panose="02040503050406030204" pitchFamily="18" charset="0"/>
                          <a:cs typeface="+mn-cs"/>
                        </a:rPr>
                        <a:t>Audited balance sheet and Profit &amp; Loss account</a:t>
                      </a:r>
                      <a:r>
                        <a:rPr kumimoji="0" lang="en-US" sz="2000" kern="1200" dirty="0" smtClean="0">
                          <a:solidFill>
                            <a:srgbClr val="FF0000"/>
                          </a:solidFill>
                          <a:effectLst/>
                          <a:latin typeface="Cambria" panose="02040503050406030204" pitchFamily="18" charset="0"/>
                          <a:ea typeface="Cambria" panose="02040503050406030204" pitchFamily="18" charset="0"/>
                          <a:cs typeface="+mn-cs"/>
                        </a:rPr>
                        <a:t> </a:t>
                      </a: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along with directors &amp; auditors report or for the entire period the company is in existence, or for </a:t>
                      </a:r>
                      <a:r>
                        <a:rPr kumimoji="0" lang="en-US" sz="2000" b="1" kern="1200" dirty="0" smtClean="0">
                          <a:solidFill>
                            <a:srgbClr val="FF0000"/>
                          </a:solidFill>
                          <a:effectLst/>
                          <a:latin typeface="Cambria" panose="02040503050406030204" pitchFamily="18" charset="0"/>
                          <a:ea typeface="Cambria" panose="02040503050406030204" pitchFamily="18" charset="0"/>
                          <a:cs typeface="+mn-cs"/>
                        </a:rPr>
                        <a:t>last three years </a:t>
                      </a: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 whichever is less, should be submitted</a:t>
                      </a:r>
                    </a:p>
                    <a:p>
                      <a:pPr marL="268288" indent="-268288" algn="just">
                        <a:buFont typeface="Wingdings" panose="05000000000000000000" pitchFamily="2" charset="2"/>
                        <a:buChar char="§"/>
                      </a:pPr>
                      <a:r>
                        <a:rPr kumimoji="0" lang="en-US" sz="2000" b="1" kern="1200" dirty="0" smtClean="0">
                          <a:solidFill>
                            <a:srgbClr val="FF0000"/>
                          </a:solidFill>
                          <a:effectLst/>
                          <a:latin typeface="Cambria" panose="02040503050406030204" pitchFamily="18" charset="0"/>
                          <a:ea typeface="Cambria" panose="02040503050406030204" pitchFamily="18" charset="0"/>
                          <a:cs typeface="+mn-cs"/>
                        </a:rPr>
                        <a:t>Banker’s report</a:t>
                      </a:r>
                      <a:r>
                        <a:rPr kumimoji="0" lang="en-US" sz="2000" kern="1200" dirty="0" smtClean="0">
                          <a:solidFill>
                            <a:srgbClr val="FF0000"/>
                          </a:solidFill>
                          <a:effectLst/>
                          <a:latin typeface="Cambria" panose="02040503050406030204" pitchFamily="18" charset="0"/>
                          <a:ea typeface="Cambria" panose="02040503050406030204" pitchFamily="18" charset="0"/>
                          <a:cs typeface="+mn-cs"/>
                        </a:rPr>
                        <a:t> </a:t>
                      </a: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in respect of applicant company, its </a:t>
                      </a:r>
                      <a:r>
                        <a:rPr kumimoji="0" lang="en-US" sz="2000" b="1" kern="1200" dirty="0" smtClean="0">
                          <a:solidFill>
                            <a:srgbClr val="FF0000"/>
                          </a:solidFill>
                          <a:effectLst/>
                          <a:latin typeface="Cambria" panose="02040503050406030204" pitchFamily="18" charset="0"/>
                          <a:ea typeface="Cambria" panose="02040503050406030204" pitchFamily="18" charset="0"/>
                          <a:cs typeface="+mn-cs"/>
                        </a:rPr>
                        <a:t>group/subsidiary/associate/holding company/related parties,  directors of the applicant company </a:t>
                      </a:r>
                      <a:r>
                        <a:rPr kumimoji="0" lang="en-US" sz="2000" kern="1200" dirty="0" smtClean="0">
                          <a:solidFill>
                            <a:schemeClr val="dk1"/>
                          </a:solidFill>
                          <a:effectLst/>
                          <a:latin typeface="Cambria" panose="02040503050406030204" pitchFamily="18" charset="0"/>
                          <a:ea typeface="Cambria" panose="02040503050406030204" pitchFamily="18" charset="0"/>
                          <a:cs typeface="+mn-cs"/>
                        </a:rPr>
                        <a:t>having substantial interest in other companies  The Banker’s report should be about the dealings of these entities with these bankers as a depositing entity or a borrowing entity. </a:t>
                      </a:r>
                    </a:p>
                    <a:p>
                      <a:pPr marL="0" indent="0" algn="just">
                        <a:buFont typeface="Wingdings" panose="05000000000000000000" pitchFamily="2" charset="2"/>
                        <a:buNone/>
                      </a:pPr>
                      <a:endParaRPr kumimoji="0" lang="en-IN" sz="1200" kern="1200" dirty="0" smtClean="0">
                        <a:solidFill>
                          <a:schemeClr val="dk1"/>
                        </a:solidFill>
                        <a:effectLst/>
                        <a:latin typeface="Cambria" panose="02040503050406030204" pitchFamily="18" charset="0"/>
                        <a:ea typeface="Cambria" panose="02040503050406030204" pitchFamily="18" charset="0"/>
                        <a:cs typeface="+mn-cs"/>
                      </a:endParaRPr>
                    </a:p>
                    <a:p>
                      <a:pPr marL="268288" indent="0" algn="just"/>
                      <a:r>
                        <a:rPr kumimoji="0" lang="en-US" sz="2000" i="1" kern="1200" dirty="0" smtClean="0">
                          <a:solidFill>
                            <a:schemeClr val="dk1"/>
                          </a:solidFill>
                          <a:effectLst/>
                          <a:latin typeface="Cambria" panose="02040503050406030204" pitchFamily="18" charset="0"/>
                          <a:ea typeface="Cambria" panose="02040503050406030204" pitchFamily="18" charset="0"/>
                          <a:cs typeface="+mn-cs"/>
                        </a:rPr>
                        <a:t>Note: Please provide bankers report from all the bankers of each of these entities and provide the report for all the entities. The details of deposits and loans balances as on the date of application and the conduct of the account should be specified.</a:t>
                      </a:r>
                    </a:p>
                    <a:p>
                      <a:pPr marL="268288" indent="0" algn="just"/>
                      <a:endParaRPr kumimoji="0" lang="en-US" sz="1400" b="0" i="1" kern="1200" dirty="0" smtClean="0">
                        <a:solidFill>
                          <a:schemeClr val="dk1"/>
                        </a:solidFill>
                        <a:latin typeface="Cambria" panose="02040503050406030204" pitchFamily="18" charset="0"/>
                        <a:ea typeface="Cambria" panose="02040503050406030204" pitchFamily="18" charset="0"/>
                        <a:cs typeface="+mn-cs"/>
                      </a:endParaRPr>
                    </a:p>
                    <a:p>
                      <a:pPr marL="268288" indent="-268288" algn="just">
                        <a:buFont typeface="Wingdings" panose="05000000000000000000" pitchFamily="2" charset="2"/>
                        <a:buChar char="§"/>
                      </a:pPr>
                      <a:r>
                        <a:rPr kumimoji="0" lang="en-US" sz="2000" b="0" i="0" kern="1200" dirty="0" smtClean="0">
                          <a:solidFill>
                            <a:schemeClr val="dk1"/>
                          </a:solidFill>
                          <a:latin typeface="Cambria" panose="02040503050406030204" pitchFamily="18" charset="0"/>
                          <a:ea typeface="Cambria" panose="02040503050406030204" pitchFamily="18" charset="0"/>
                          <a:cs typeface="+mn-cs"/>
                        </a:rPr>
                        <a:t>Detailed </a:t>
                      </a:r>
                      <a:r>
                        <a:rPr kumimoji="0" lang="en-US" sz="2000" b="0" i="0" kern="1200" dirty="0">
                          <a:solidFill>
                            <a:schemeClr val="dk1"/>
                          </a:solidFill>
                          <a:latin typeface="Cambria" panose="02040503050406030204" pitchFamily="18" charset="0"/>
                          <a:ea typeface="Cambria" panose="02040503050406030204" pitchFamily="18" charset="0"/>
                          <a:cs typeface="+mn-cs"/>
                        </a:rPr>
                        <a:t>information about management along with a </a:t>
                      </a:r>
                      <a:r>
                        <a:rPr kumimoji="0" lang="en-US" sz="2000" b="1" i="0" kern="1200" dirty="0">
                          <a:solidFill>
                            <a:srgbClr val="FF0000"/>
                          </a:solidFill>
                          <a:latin typeface="Cambria" panose="02040503050406030204" pitchFamily="18" charset="0"/>
                          <a:ea typeface="Cambria" panose="02040503050406030204" pitchFamily="18" charset="0"/>
                          <a:cs typeface="+mn-cs"/>
                        </a:rPr>
                        <a:t>brochure</a:t>
                      </a:r>
                      <a:r>
                        <a:rPr kumimoji="0" lang="en-US" sz="2000" b="0" i="0" kern="1200" dirty="0">
                          <a:solidFill>
                            <a:schemeClr val="dk1"/>
                          </a:solidFill>
                          <a:latin typeface="Cambria" panose="02040503050406030204" pitchFamily="18" charset="0"/>
                          <a:ea typeface="Cambria" panose="02040503050406030204" pitchFamily="18" charset="0"/>
                          <a:cs typeface="+mn-cs"/>
                        </a:rPr>
                        <a:t> of the </a:t>
                      </a:r>
                      <a:r>
                        <a:rPr kumimoji="0" lang="en-US" sz="2000" b="0" i="0" kern="1200" dirty="0" smtClean="0">
                          <a:solidFill>
                            <a:schemeClr val="dk1"/>
                          </a:solidFill>
                          <a:latin typeface="Cambria" panose="02040503050406030204" pitchFamily="18" charset="0"/>
                          <a:ea typeface="Cambria" panose="02040503050406030204" pitchFamily="18" charset="0"/>
                          <a:cs typeface="+mn-cs"/>
                        </a:rPr>
                        <a:t>Company</a:t>
                      </a:r>
                      <a:endParaRPr kumimoji="0" lang="en-US" sz="2000" b="0" i="0" kern="1200" dirty="0">
                        <a:solidFill>
                          <a:schemeClr val="dk1"/>
                        </a:solidFill>
                        <a:latin typeface="Cambria" panose="02040503050406030204" pitchFamily="18" charset="0"/>
                        <a:ea typeface="Cambria" panose="02040503050406030204" pitchFamily="18" charset="0"/>
                        <a:cs typeface="+mn-cs"/>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59460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53942154"/>
              </p:ext>
            </p:extLst>
          </p:nvPr>
        </p:nvGraphicFramePr>
        <p:xfrm>
          <a:off x="251520" y="214290"/>
          <a:ext cx="8568952" cy="6542331"/>
        </p:xfrm>
        <a:graphic>
          <a:graphicData uri="http://schemas.openxmlformats.org/drawingml/2006/table">
            <a:tbl>
              <a:tblPr firstRow="1" bandRow="1">
                <a:tableStyleId>{5C22544A-7EE6-4342-B048-85BDC9FD1C3A}</a:tableStyleId>
              </a:tblPr>
              <a:tblGrid>
                <a:gridCol w="8568952">
                  <a:extLst>
                    <a:ext uri="{9D8B030D-6E8A-4147-A177-3AD203B41FA5}">
                      <a16:colId xmlns:a16="http://schemas.microsoft.com/office/drawing/2014/main" xmlns="" val="20000"/>
                    </a:ext>
                  </a:extLst>
                </a:gridCol>
              </a:tblGrid>
              <a:tr h="492051">
                <a:tc>
                  <a:txBody>
                    <a:bodyPr/>
                    <a:lstStyle/>
                    <a:p>
                      <a:pPr algn="ctr">
                        <a:spcBef>
                          <a:spcPts val="600"/>
                        </a:spcBef>
                        <a:spcAft>
                          <a:spcPts val="0"/>
                        </a:spcAft>
                      </a:pPr>
                      <a:r>
                        <a:rPr lang="en-US" sz="2400" dirty="0">
                          <a:latin typeface="Georgia" panose="02040502050405020303" pitchFamily="18" charset="0"/>
                        </a:rPr>
                        <a:t>Documents</a:t>
                      </a:r>
                      <a:r>
                        <a:rPr lang="en-US" sz="2400" baseline="0" dirty="0">
                          <a:latin typeface="Georgia" panose="02040502050405020303" pitchFamily="18" charset="0"/>
                        </a:rPr>
                        <a:t> Required for NBFC Registration:</a:t>
                      </a:r>
                      <a:endParaRPr lang="en-US" sz="2400" dirty="0">
                        <a:latin typeface="Georgia" panose="02040502050405020303" pitchFamily="18" charset="0"/>
                      </a:endParaRPr>
                    </a:p>
                  </a:txBody>
                  <a:tcPr/>
                </a:tc>
                <a:extLst>
                  <a:ext uri="{0D108BD9-81ED-4DB2-BD59-A6C34878D82A}">
                    <a16:rowId xmlns:a16="http://schemas.microsoft.com/office/drawing/2014/main" xmlns="" val="10000"/>
                  </a:ext>
                </a:extLst>
              </a:tr>
              <a:tr h="5674987">
                <a:tc>
                  <a:txBody>
                    <a:bodyPr/>
                    <a:lstStyle/>
                    <a:p>
                      <a:pPr marL="342900" indent="-342900" algn="just">
                        <a:spcBef>
                          <a:spcPts val="600"/>
                        </a:spcBef>
                        <a:spcAft>
                          <a:spcPts val="0"/>
                        </a:spcAft>
                        <a:buFont typeface="Wingdings" panose="05000000000000000000" pitchFamily="2" charset="2"/>
                        <a:buChar char="§"/>
                      </a:pPr>
                      <a:r>
                        <a:rPr kumimoji="0" lang="en-US" sz="1900" b="0" i="0" kern="1200" dirty="0" smtClean="0">
                          <a:solidFill>
                            <a:schemeClr val="dk1"/>
                          </a:solidFill>
                          <a:latin typeface="+mn-lt"/>
                          <a:ea typeface="+mn-ea"/>
                          <a:cs typeface="+mn-cs"/>
                        </a:rPr>
                        <a:t>A </a:t>
                      </a:r>
                      <a:r>
                        <a:rPr kumimoji="0" lang="en-US" sz="1900" b="0" i="0" kern="1200" dirty="0">
                          <a:solidFill>
                            <a:schemeClr val="dk1"/>
                          </a:solidFill>
                          <a:latin typeface="Cambria" panose="02040503050406030204" pitchFamily="18" charset="0"/>
                          <a:ea typeface="Cambria" panose="02040503050406030204" pitchFamily="18" charset="0"/>
                          <a:cs typeface="+mn-cs"/>
                        </a:rPr>
                        <a:t>copy of </a:t>
                      </a:r>
                      <a:r>
                        <a:rPr kumimoji="0" lang="en-US" sz="1900" b="1" i="0" kern="1200" dirty="0">
                          <a:solidFill>
                            <a:srgbClr val="FF0000"/>
                          </a:solidFill>
                          <a:latin typeface="Cambria" panose="02040503050406030204" pitchFamily="18" charset="0"/>
                          <a:ea typeface="Cambria" panose="02040503050406030204" pitchFamily="18" charset="0"/>
                          <a:cs typeface="+mn-cs"/>
                        </a:rPr>
                        <a:t>PAN or Corporate Identity Number (CIN)</a:t>
                      </a:r>
                      <a:r>
                        <a:rPr kumimoji="0" lang="en-US" sz="1900" b="0" i="0" kern="1200" dirty="0">
                          <a:solidFill>
                            <a:srgbClr val="FF0000"/>
                          </a:solidFill>
                          <a:latin typeface="Cambria" panose="02040503050406030204" pitchFamily="18" charset="0"/>
                          <a:ea typeface="Cambria" panose="02040503050406030204" pitchFamily="18" charset="0"/>
                          <a:cs typeface="+mn-cs"/>
                        </a:rPr>
                        <a:t> </a:t>
                      </a:r>
                      <a:r>
                        <a:rPr kumimoji="0" lang="en-US" sz="1900" b="0" i="0" kern="1200" dirty="0">
                          <a:solidFill>
                            <a:schemeClr val="dk1"/>
                          </a:solidFill>
                          <a:latin typeface="Cambria" panose="02040503050406030204" pitchFamily="18" charset="0"/>
                          <a:ea typeface="Cambria" panose="02040503050406030204" pitchFamily="18" charset="0"/>
                          <a:cs typeface="+mn-cs"/>
                        </a:rPr>
                        <a:t>of the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company</a:t>
                      </a:r>
                    </a:p>
                    <a:p>
                      <a:pPr marL="342900" indent="-342900" algn="just">
                        <a:spcBef>
                          <a:spcPts val="600"/>
                        </a:spcBef>
                        <a:spcAft>
                          <a:spcPts val="0"/>
                        </a:spcAft>
                        <a:buFont typeface="Wingdings" panose="05000000000000000000" pitchFamily="2" charset="2"/>
                        <a:buChar char="§"/>
                      </a:pPr>
                      <a:r>
                        <a:rPr kumimoji="0" lang="en-US" sz="1900" b="0" i="0" kern="1200" dirty="0" smtClean="0">
                          <a:solidFill>
                            <a:schemeClr val="dk1"/>
                          </a:solidFill>
                          <a:latin typeface="Cambria" panose="02040503050406030204" pitchFamily="18" charset="0"/>
                          <a:ea typeface="Cambria" panose="02040503050406030204" pitchFamily="18" charset="0"/>
                          <a:cs typeface="+mn-cs"/>
                        </a:rPr>
                        <a:t>Documents </a:t>
                      </a:r>
                      <a:r>
                        <a:rPr kumimoji="0" lang="en-US" sz="1900" b="0" i="0" kern="1200" dirty="0">
                          <a:solidFill>
                            <a:schemeClr val="dk1"/>
                          </a:solidFill>
                          <a:latin typeface="Cambria" panose="02040503050406030204" pitchFamily="18" charset="0"/>
                          <a:ea typeface="Cambria" panose="02040503050406030204" pitchFamily="18" charset="0"/>
                          <a:cs typeface="+mn-cs"/>
                        </a:rPr>
                        <a:t>related to the </a:t>
                      </a:r>
                      <a:r>
                        <a:rPr kumimoji="0" lang="en-US" sz="1900" b="1" i="0" kern="1200" dirty="0">
                          <a:solidFill>
                            <a:srgbClr val="FF0000"/>
                          </a:solidFill>
                          <a:latin typeface="Cambria" panose="02040503050406030204" pitchFamily="18" charset="0"/>
                          <a:ea typeface="Cambria" panose="02040503050406030204" pitchFamily="18" charset="0"/>
                          <a:cs typeface="+mn-cs"/>
                        </a:rPr>
                        <a:t>office location/address</a:t>
                      </a:r>
                      <a:endParaRPr kumimoji="0" lang="en-US" sz="1900" b="1" i="0" kern="1200" dirty="0">
                        <a:solidFill>
                          <a:schemeClr val="bg1"/>
                        </a:solidFill>
                        <a:latin typeface="Cambria" panose="02040503050406030204" pitchFamily="18" charset="0"/>
                        <a:ea typeface="Cambria" panose="02040503050406030204" pitchFamily="18" charset="0"/>
                        <a:cs typeface="+mn-cs"/>
                      </a:endParaRPr>
                    </a:p>
                    <a:p>
                      <a:pPr marL="342900" indent="-342900" algn="just">
                        <a:spcBef>
                          <a:spcPts val="600"/>
                        </a:spcBef>
                        <a:spcAft>
                          <a:spcPts val="0"/>
                        </a:spcAft>
                        <a:buFont typeface="Wingdings" panose="05000000000000000000" pitchFamily="2" charset="2"/>
                        <a:buChar char="§"/>
                      </a:pPr>
                      <a:r>
                        <a:rPr kumimoji="0" lang="en-US" sz="1900" b="1" i="0" kern="1200" dirty="0" smtClean="0">
                          <a:solidFill>
                            <a:srgbClr val="FF0000"/>
                          </a:solidFill>
                          <a:latin typeface="Cambria" panose="02040503050406030204" pitchFamily="18" charset="0"/>
                          <a:ea typeface="Cambria" panose="02040503050406030204" pitchFamily="18" charset="0"/>
                          <a:cs typeface="+mn-cs"/>
                        </a:rPr>
                        <a:t>Information on Management (Annexure – III)</a:t>
                      </a:r>
                      <a:r>
                        <a:rPr kumimoji="0" lang="en-US" sz="1900" b="0" i="0" kern="1200" dirty="0" smtClean="0">
                          <a:solidFill>
                            <a:srgbClr val="FF0000"/>
                          </a:solidFill>
                          <a:latin typeface="Cambria" panose="02040503050406030204" pitchFamily="18" charset="0"/>
                          <a:ea typeface="Cambria" panose="02040503050406030204" pitchFamily="18" charset="0"/>
                          <a:cs typeface="+mn-cs"/>
                        </a:rPr>
                        <a:t> </a:t>
                      </a:r>
                      <a:r>
                        <a:rPr kumimoji="0" lang="en-US" sz="1900" b="0" i="0" kern="1200" dirty="0" smtClean="0">
                          <a:solidFill>
                            <a:schemeClr val="bg1"/>
                          </a:solidFill>
                          <a:latin typeface="Cambria" panose="02040503050406030204" pitchFamily="18" charset="0"/>
                          <a:ea typeface="Cambria" panose="02040503050406030204" pitchFamily="18" charset="0"/>
                          <a:cs typeface="+mn-cs"/>
                        </a:rPr>
                        <a:t>for each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Director</a:t>
                      </a:r>
                      <a:r>
                        <a:rPr kumimoji="0" lang="en-US" sz="1900" b="0" i="0" kern="1200" baseline="0" dirty="0" smtClean="0">
                          <a:solidFill>
                            <a:srgbClr val="FF0000"/>
                          </a:solidFill>
                          <a:latin typeface="Cambria" panose="02040503050406030204" pitchFamily="18" charset="0"/>
                          <a:ea typeface="Cambria" panose="02040503050406030204" pitchFamily="18" charset="0"/>
                          <a:cs typeface="+mn-cs"/>
                        </a:rPr>
                        <a:t> </a:t>
                      </a:r>
                      <a:r>
                        <a:rPr kumimoji="0" lang="en-US" sz="1900" b="0" i="0" kern="1200" baseline="0" dirty="0" smtClean="0">
                          <a:solidFill>
                            <a:schemeClr val="bg1"/>
                          </a:solidFill>
                          <a:latin typeface="Cambria" panose="02040503050406030204" pitchFamily="18" charset="0"/>
                          <a:ea typeface="Cambria" panose="02040503050406030204" pitchFamily="18" charset="0"/>
                          <a:cs typeface="+mn-cs"/>
                        </a:rPr>
                        <a:t>needs to be submitted and it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must </a:t>
                      </a:r>
                      <a:r>
                        <a:rPr kumimoji="0" lang="en-US" sz="1900" b="0" i="0" kern="1200" dirty="0">
                          <a:solidFill>
                            <a:schemeClr val="dk1"/>
                          </a:solidFill>
                          <a:latin typeface="Cambria" panose="02040503050406030204" pitchFamily="18" charset="0"/>
                          <a:ea typeface="Cambria" panose="02040503050406030204" pitchFamily="18" charset="0"/>
                          <a:cs typeface="+mn-cs"/>
                        </a:rPr>
                        <a:t>be duly signed by each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director. Please ensure that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names and addresses tally with DIN allotment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letter. </a:t>
                      </a:r>
                      <a:endParaRPr kumimoji="0" lang="en-US" sz="1900" b="0" i="0" kern="1200" dirty="0">
                        <a:solidFill>
                          <a:schemeClr val="dk1"/>
                        </a:solidFill>
                        <a:latin typeface="Cambria" panose="02040503050406030204" pitchFamily="18" charset="0"/>
                        <a:ea typeface="Cambria" panose="02040503050406030204" pitchFamily="18" charset="0"/>
                        <a:cs typeface="+mn-cs"/>
                      </a:endParaRPr>
                    </a:p>
                    <a:p>
                      <a:pPr marL="342900" marR="0" indent="-342900" algn="just"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1900" b="0" i="0" kern="1200" dirty="0" smtClean="0">
                          <a:solidFill>
                            <a:schemeClr val="dk1"/>
                          </a:solidFill>
                          <a:latin typeface="Cambria" panose="02040503050406030204" pitchFamily="18" charset="0"/>
                          <a:ea typeface="Cambria" panose="02040503050406030204" pitchFamily="18" charset="0"/>
                          <a:cs typeface="+mn-cs"/>
                        </a:rPr>
                        <a:t>Application should bear common seal of the company and certified by the Statutory Auditors. Certificate issued by the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statutory auditor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stating that the company is not holding the public deposit and does not accept it as well.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Certificate specifying owned funds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as on the date of an application from the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Statutory Auditor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is required.</a:t>
                      </a:r>
                    </a:p>
                    <a:p>
                      <a:pPr marL="342900" marR="0" indent="-342900" algn="just"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1900" b="0" i="0" kern="1200" dirty="0" smtClean="0">
                          <a:solidFill>
                            <a:schemeClr val="dk1"/>
                          </a:solidFill>
                          <a:latin typeface="Cambria" panose="02040503050406030204" pitchFamily="18" charset="0"/>
                          <a:ea typeface="Cambria" panose="02040503050406030204" pitchFamily="18" charset="0"/>
                          <a:cs typeface="+mn-cs"/>
                        </a:rPr>
                        <a:t>A self-certified copy of a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bank statement and Income Tax Returns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are required. Information regarding the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bank account, loans, balances, credits</a:t>
                      </a:r>
                      <a:r>
                        <a:rPr kumimoji="0" lang="en-US" sz="1900" b="0" i="0" kern="1200" dirty="0" smtClean="0">
                          <a:solidFill>
                            <a:schemeClr val="dk1"/>
                          </a:solidFill>
                          <a:latin typeface="Cambria" panose="02040503050406030204" pitchFamily="18" charset="0"/>
                          <a:ea typeface="Cambria" panose="02040503050406030204" pitchFamily="18" charset="0"/>
                          <a:cs typeface="+mn-cs"/>
                        </a:rPr>
                        <a:t>, etc. is to be furnished.</a:t>
                      </a:r>
                      <a:endParaRPr kumimoji="0" lang="en-US" sz="1900" b="0" i="0" kern="1200" dirty="0" smtClean="0">
                        <a:solidFill>
                          <a:srgbClr val="FF0000"/>
                        </a:solidFill>
                        <a:latin typeface="Cambria" panose="02040503050406030204" pitchFamily="18" charset="0"/>
                        <a:ea typeface="Cambria" panose="02040503050406030204" pitchFamily="18" charset="0"/>
                        <a:cs typeface="+mn-cs"/>
                      </a:endParaRPr>
                    </a:p>
                    <a:p>
                      <a:pPr marL="342900" marR="0" indent="-342900" algn="just"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1900" b="0" i="0" kern="1200" dirty="0" smtClean="0">
                          <a:solidFill>
                            <a:schemeClr val="dk1"/>
                          </a:solidFill>
                          <a:latin typeface="Cambria" panose="02040503050406030204" pitchFamily="18" charset="0"/>
                          <a:ea typeface="Cambria" panose="02040503050406030204" pitchFamily="18" charset="0"/>
                          <a:cs typeface="+mn-cs"/>
                        </a:rPr>
                        <a:t>Information detailing a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company’s future plan</a:t>
                      </a:r>
                      <a:r>
                        <a:rPr kumimoji="0" lang="en-US" sz="1900" b="0" i="0" kern="1200" dirty="0" smtClean="0">
                          <a:solidFill>
                            <a:schemeClr val="dk1"/>
                          </a:solidFill>
                          <a:latin typeface="Cambria" panose="02040503050406030204" pitchFamily="18" charset="0"/>
                          <a:ea typeface="Cambria" panose="02040503050406030204" pitchFamily="18" charset="0"/>
                          <a:cs typeface="+mn-cs"/>
                        </a:rPr>
                        <a:t>, generally for the next three years, and the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projection</a:t>
                      </a:r>
                      <a:r>
                        <a:rPr kumimoji="0" lang="en-US" sz="1900" b="0" i="0" kern="1200" dirty="0" smtClean="0">
                          <a:solidFill>
                            <a:srgbClr val="FF0000"/>
                          </a:solidFill>
                          <a:latin typeface="Cambria" panose="02040503050406030204" pitchFamily="18" charset="0"/>
                          <a:ea typeface="Cambria" panose="02040503050406030204" pitchFamily="18" charset="0"/>
                          <a:cs typeface="+mn-cs"/>
                        </a:rPr>
                        <a:t>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of balance sheets, cash flow statements, and income statements.</a:t>
                      </a:r>
                    </a:p>
                    <a:p>
                      <a:pPr marL="342900" marR="0" indent="-342900" algn="just" defTabSz="914400" rtl="0" eaLnBrk="1" fontAlgn="auto" latinLnBrk="0" hangingPunct="1">
                        <a:lnSpc>
                          <a:spcPct val="100000"/>
                        </a:lnSpc>
                        <a:spcBef>
                          <a:spcPts val="600"/>
                        </a:spcBef>
                        <a:spcAft>
                          <a:spcPts val="0"/>
                        </a:spcAft>
                        <a:buClrTx/>
                        <a:buSzTx/>
                        <a:buFont typeface="Wingdings" panose="05000000000000000000" pitchFamily="2" charset="2"/>
                        <a:buChar char="§"/>
                        <a:tabLst/>
                        <a:defRPr/>
                      </a:pPr>
                      <a:r>
                        <a:rPr kumimoji="0" lang="en-US" sz="1900" b="0" i="0" kern="1200" dirty="0" smtClean="0">
                          <a:solidFill>
                            <a:schemeClr val="dk1"/>
                          </a:solidFill>
                          <a:latin typeface="Cambria" panose="02040503050406030204" pitchFamily="18" charset="0"/>
                          <a:ea typeface="Cambria" panose="02040503050406030204" pitchFamily="18" charset="0"/>
                          <a:cs typeface="+mn-cs"/>
                        </a:rPr>
                        <a:t>Application should be </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signed</a:t>
                      </a:r>
                      <a:r>
                        <a:rPr kumimoji="0" lang="en-US" sz="1900" b="0" i="0" kern="1200" dirty="0" smtClean="0">
                          <a:solidFill>
                            <a:schemeClr val="dk1"/>
                          </a:solidFill>
                          <a:latin typeface="Cambria" panose="02040503050406030204" pitchFamily="18" charset="0"/>
                          <a:ea typeface="Cambria" panose="02040503050406030204" pitchFamily="18" charset="0"/>
                          <a:cs typeface="+mn-cs"/>
                        </a:rPr>
                        <a:t> by any of the following officials </a:t>
                      </a:r>
                      <a:r>
                        <a:rPr kumimoji="0" lang="en-US" sz="1900" b="1" i="0" kern="1200" dirty="0" err="1" smtClean="0">
                          <a:solidFill>
                            <a:srgbClr val="FF0000"/>
                          </a:solidFill>
                          <a:latin typeface="Cambria" panose="02040503050406030204" pitchFamily="18" charset="0"/>
                          <a:ea typeface="Cambria" panose="02040503050406030204" pitchFamily="18" charset="0"/>
                          <a:cs typeface="+mn-cs"/>
                        </a:rPr>
                        <a:t>authorised</a:t>
                      </a:r>
                      <a:r>
                        <a:rPr kumimoji="0" lang="en-US" sz="1900" b="1" i="0" kern="1200" dirty="0" smtClean="0">
                          <a:solidFill>
                            <a:srgbClr val="FF0000"/>
                          </a:solidFill>
                          <a:latin typeface="Cambria" panose="02040503050406030204" pitchFamily="18" charset="0"/>
                          <a:ea typeface="Cambria" panose="02040503050406030204" pitchFamily="18" charset="0"/>
                          <a:cs typeface="+mn-cs"/>
                        </a:rPr>
                        <a:t> by the Board of Directors, </a:t>
                      </a:r>
                      <a:r>
                        <a:rPr kumimoji="0" lang="en-US" sz="1900" b="0" i="0" kern="1200" dirty="0" smtClean="0">
                          <a:solidFill>
                            <a:schemeClr val="dk1"/>
                          </a:solidFill>
                          <a:latin typeface="Cambria" panose="02040503050406030204" pitchFamily="18" charset="0"/>
                          <a:ea typeface="Cambria" panose="02040503050406030204" pitchFamily="18" charset="0"/>
                          <a:cs typeface="+mn-cs"/>
                        </a:rPr>
                        <a:t>in this behalf (viz., Chairman, MD, CEO, CS, WTD or any other official).</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04931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2661402"/>
              </p:ext>
            </p:extLst>
          </p:nvPr>
        </p:nvGraphicFramePr>
        <p:xfrm>
          <a:off x="467544" y="620688"/>
          <a:ext cx="8280920" cy="5616624"/>
        </p:xfrm>
        <a:graphic>
          <a:graphicData uri="http://schemas.openxmlformats.org/drawingml/2006/table">
            <a:tbl>
              <a:tblPr firstRow="1" bandRow="1">
                <a:tableStyleId>{5C22544A-7EE6-4342-B048-85BDC9FD1C3A}</a:tableStyleId>
              </a:tblPr>
              <a:tblGrid>
                <a:gridCol w="8280920">
                  <a:extLst>
                    <a:ext uri="{9D8B030D-6E8A-4147-A177-3AD203B41FA5}">
                      <a16:colId xmlns:a16="http://schemas.microsoft.com/office/drawing/2014/main" xmlns="" val="20000"/>
                    </a:ext>
                  </a:extLst>
                </a:gridCol>
              </a:tblGrid>
              <a:tr h="493403">
                <a:tc>
                  <a:txBody>
                    <a:bodyPr/>
                    <a:lstStyle/>
                    <a:p>
                      <a:pPr algn="ctr">
                        <a:spcBef>
                          <a:spcPts val="600"/>
                        </a:spcBef>
                        <a:spcAft>
                          <a:spcPts val="0"/>
                        </a:spcAft>
                      </a:pPr>
                      <a:r>
                        <a:rPr lang="en-US" sz="2400" dirty="0">
                          <a:latin typeface="Georgia" panose="02040502050405020303" pitchFamily="18" charset="0"/>
                        </a:rPr>
                        <a:t>Documents</a:t>
                      </a:r>
                      <a:r>
                        <a:rPr lang="en-US" sz="2400" baseline="0" dirty="0">
                          <a:latin typeface="Georgia" panose="02040502050405020303" pitchFamily="18" charset="0"/>
                        </a:rPr>
                        <a:t> Required for NBFC Registration:</a:t>
                      </a:r>
                      <a:endParaRPr lang="en-US" sz="2400" dirty="0">
                        <a:latin typeface="Georgia" panose="02040502050405020303" pitchFamily="18" charset="0"/>
                      </a:endParaRPr>
                    </a:p>
                  </a:txBody>
                  <a:tcPr/>
                </a:tc>
                <a:extLst>
                  <a:ext uri="{0D108BD9-81ED-4DB2-BD59-A6C34878D82A}">
                    <a16:rowId xmlns:a16="http://schemas.microsoft.com/office/drawing/2014/main" xmlns="" val="10000"/>
                  </a:ext>
                </a:extLst>
              </a:tr>
              <a:tr h="5123221">
                <a:tc>
                  <a:txBody>
                    <a:bodyPr/>
                    <a:lstStyle/>
                    <a:p>
                      <a:pPr marL="342900" indent="-342900" algn="just">
                        <a:spcBef>
                          <a:spcPts val="600"/>
                        </a:spcBef>
                        <a:spcAft>
                          <a:spcPts val="600"/>
                        </a:spcAft>
                        <a:buFont typeface="Wingdings" panose="05000000000000000000" pitchFamily="2" charset="2"/>
                        <a:buChar char="§"/>
                      </a:pPr>
                      <a:r>
                        <a:rPr kumimoji="0" lang="en-US" sz="1950" b="0" i="0" kern="1200" dirty="0" smtClean="0">
                          <a:solidFill>
                            <a:schemeClr val="dk1"/>
                          </a:solidFill>
                          <a:latin typeface="Cambria" panose="02040503050406030204" pitchFamily="18" charset="0"/>
                          <a:ea typeface="Cambria" panose="02040503050406030204" pitchFamily="18" charset="0"/>
                          <a:cs typeface="+mn-cs"/>
                        </a:rPr>
                        <a:t>A </a:t>
                      </a:r>
                      <a:r>
                        <a:rPr kumimoji="0" lang="en-US" sz="1950" b="1" i="0" kern="1200" dirty="0" smtClean="0">
                          <a:solidFill>
                            <a:srgbClr val="FF0000"/>
                          </a:solidFill>
                          <a:latin typeface="Cambria" panose="02040503050406030204" pitchFamily="18" charset="0"/>
                          <a:ea typeface="Cambria" panose="02040503050406030204" pitchFamily="18" charset="0"/>
                          <a:cs typeface="+mn-cs"/>
                        </a:rPr>
                        <a:t>brief background note </a:t>
                      </a:r>
                      <a:r>
                        <a:rPr kumimoji="0" lang="en-US" sz="1950" b="0" i="0" kern="1200" dirty="0" smtClean="0">
                          <a:solidFill>
                            <a:schemeClr val="dk1"/>
                          </a:solidFill>
                          <a:latin typeface="Cambria" panose="02040503050406030204" pitchFamily="18" charset="0"/>
                          <a:ea typeface="Cambria" panose="02040503050406030204" pitchFamily="18" charset="0"/>
                          <a:cs typeface="+mn-cs"/>
                        </a:rPr>
                        <a:t>on the activities of the company since inception and the reasons for applying for NBFC registration</a:t>
                      </a:r>
                    </a:p>
                    <a:p>
                      <a:pPr marL="342900" indent="-342900" algn="just">
                        <a:spcBef>
                          <a:spcPts val="600"/>
                        </a:spcBef>
                        <a:spcAft>
                          <a:spcPts val="600"/>
                        </a:spcAft>
                        <a:buFont typeface="Wingdings" panose="05000000000000000000" pitchFamily="2" charset="2"/>
                        <a:buChar char="§"/>
                      </a:pPr>
                      <a:r>
                        <a:rPr kumimoji="0" lang="en-US" sz="1950" b="0" i="0" kern="1200" dirty="0" smtClean="0">
                          <a:solidFill>
                            <a:schemeClr val="dk1"/>
                          </a:solidFill>
                          <a:latin typeface="Cambria" panose="02040503050406030204" pitchFamily="18" charset="0"/>
                          <a:ea typeface="Cambria" panose="02040503050406030204" pitchFamily="18" charset="0"/>
                          <a:cs typeface="+mn-cs"/>
                        </a:rPr>
                        <a:t>Details of </a:t>
                      </a:r>
                      <a:r>
                        <a:rPr kumimoji="0" lang="en-US" sz="1950" b="1" i="0" kern="1200" dirty="0" smtClean="0">
                          <a:solidFill>
                            <a:srgbClr val="FF0000"/>
                          </a:solidFill>
                          <a:latin typeface="Cambria" panose="02040503050406030204" pitchFamily="18" charset="0"/>
                          <a:ea typeface="Cambria" panose="02040503050406030204" pitchFamily="18" charset="0"/>
                          <a:cs typeface="+mn-cs"/>
                        </a:rPr>
                        <a:t>latest shareholding pattern </a:t>
                      </a:r>
                      <a:r>
                        <a:rPr kumimoji="0" lang="en-US" sz="1950" b="0" i="0" kern="1200" dirty="0" smtClean="0">
                          <a:solidFill>
                            <a:schemeClr val="dk1"/>
                          </a:solidFill>
                          <a:latin typeface="Cambria" panose="02040503050406030204" pitchFamily="18" charset="0"/>
                          <a:ea typeface="Cambria" panose="02040503050406030204" pitchFamily="18" charset="0"/>
                          <a:cs typeface="+mn-cs"/>
                        </a:rPr>
                        <a:t>(with %).  Provide details about the line of activity of corporate stakeholders.</a:t>
                      </a:r>
                    </a:p>
                    <a:p>
                      <a:pPr marL="342900" indent="-342900" algn="just">
                        <a:spcBef>
                          <a:spcPts val="600"/>
                        </a:spcBef>
                        <a:spcAft>
                          <a:spcPts val="600"/>
                        </a:spcAft>
                        <a:buFont typeface="Wingdings" panose="05000000000000000000" pitchFamily="2" charset="2"/>
                        <a:buChar char="§"/>
                      </a:pPr>
                      <a:r>
                        <a:rPr kumimoji="0" lang="en-US" sz="1950" b="1" i="0" kern="1200" dirty="0" smtClean="0">
                          <a:solidFill>
                            <a:srgbClr val="FF0000"/>
                          </a:solidFill>
                          <a:latin typeface="Cambria" panose="02040503050406030204" pitchFamily="18" charset="0"/>
                          <a:ea typeface="Cambria" panose="02040503050406030204" pitchFamily="18" charset="0"/>
                          <a:cs typeface="+mn-cs"/>
                        </a:rPr>
                        <a:t>Net-worth of shareholders </a:t>
                      </a:r>
                      <a:r>
                        <a:rPr kumimoji="0" lang="en-US" sz="1950" b="0" i="0" kern="1200" dirty="0" smtClean="0">
                          <a:solidFill>
                            <a:schemeClr val="dk1"/>
                          </a:solidFill>
                          <a:latin typeface="Cambria" panose="02040503050406030204" pitchFamily="18" charset="0"/>
                          <a:ea typeface="Cambria" panose="02040503050406030204" pitchFamily="18" charset="0"/>
                          <a:cs typeface="+mn-cs"/>
                        </a:rPr>
                        <a:t>holding substantial interest (more than 10%) in the company.</a:t>
                      </a:r>
                    </a:p>
                    <a:p>
                      <a:pPr marL="342900" indent="-342900" algn="just">
                        <a:spcBef>
                          <a:spcPts val="600"/>
                        </a:spcBef>
                        <a:spcAft>
                          <a:spcPts val="600"/>
                        </a:spcAft>
                        <a:buFont typeface="Wingdings" panose="05000000000000000000" pitchFamily="2" charset="2"/>
                        <a:buChar char="§"/>
                      </a:pPr>
                      <a:r>
                        <a:rPr kumimoji="0" lang="en-US" sz="1950" b="0" i="0" kern="1200" dirty="0" smtClean="0">
                          <a:solidFill>
                            <a:schemeClr val="dk1"/>
                          </a:solidFill>
                          <a:latin typeface="Cambria" panose="02040503050406030204" pitchFamily="18" charset="0"/>
                          <a:ea typeface="Cambria" panose="02040503050406030204" pitchFamily="18" charset="0"/>
                          <a:cs typeface="+mn-cs"/>
                        </a:rPr>
                        <a:t>If the company or any of its directors / shareholders / major functionaries / principal officers have ever </a:t>
                      </a:r>
                      <a:r>
                        <a:rPr kumimoji="0" lang="en-US" sz="1950" b="1" i="0" kern="1200" dirty="0" smtClean="0">
                          <a:solidFill>
                            <a:srgbClr val="FF0000"/>
                          </a:solidFill>
                          <a:latin typeface="Cambria" panose="02040503050406030204" pitchFamily="18" charset="0"/>
                          <a:ea typeface="Cambria" panose="02040503050406030204" pitchFamily="18" charset="0"/>
                          <a:cs typeface="+mn-cs"/>
                        </a:rPr>
                        <a:t>defaulted in timely repayment of deposit </a:t>
                      </a:r>
                      <a:r>
                        <a:rPr kumimoji="0" lang="en-US" sz="1950" b="0" i="0" kern="1200" dirty="0" smtClean="0">
                          <a:solidFill>
                            <a:schemeClr val="dk1"/>
                          </a:solidFill>
                          <a:latin typeface="Cambria" panose="02040503050406030204" pitchFamily="18" charset="0"/>
                          <a:ea typeface="Cambria" panose="02040503050406030204" pitchFamily="18" charset="0"/>
                          <a:cs typeface="+mn-cs"/>
                        </a:rPr>
                        <a:t>and payment of interest, a list of all such </a:t>
                      </a:r>
                      <a:r>
                        <a:rPr kumimoji="0" lang="en-US" sz="1950" b="1" i="0" kern="1200" dirty="0" smtClean="0">
                          <a:solidFill>
                            <a:srgbClr val="FF0000"/>
                          </a:solidFill>
                          <a:latin typeface="Cambria" panose="02040503050406030204" pitchFamily="18" charset="0"/>
                          <a:ea typeface="Cambria" panose="02040503050406030204" pitchFamily="18" charset="0"/>
                          <a:cs typeface="+mn-cs"/>
                        </a:rPr>
                        <a:t>pending cases and the action taken </a:t>
                      </a:r>
                      <a:r>
                        <a:rPr kumimoji="0" lang="en-US" sz="1950" b="0" i="0" kern="1200" dirty="0" smtClean="0">
                          <a:solidFill>
                            <a:schemeClr val="dk1"/>
                          </a:solidFill>
                          <a:latin typeface="Cambria" panose="02040503050406030204" pitchFamily="18" charset="0"/>
                          <a:ea typeface="Cambria" panose="02040503050406030204" pitchFamily="18" charset="0"/>
                          <a:cs typeface="+mn-cs"/>
                        </a:rPr>
                        <a:t>in respect of each case should be furnished. </a:t>
                      </a:r>
                    </a:p>
                    <a:p>
                      <a:pPr marL="342900" indent="-342900" algn="just">
                        <a:spcBef>
                          <a:spcPts val="600"/>
                        </a:spcBef>
                        <a:spcAft>
                          <a:spcPts val="600"/>
                        </a:spcAft>
                        <a:buFont typeface="Wingdings" panose="05000000000000000000" pitchFamily="2" charset="2"/>
                        <a:buChar char="§"/>
                      </a:pPr>
                      <a:r>
                        <a:rPr kumimoji="0" lang="en-US" sz="1950" b="0" i="0" kern="1200" dirty="0" smtClean="0">
                          <a:solidFill>
                            <a:schemeClr val="dk1"/>
                          </a:solidFill>
                          <a:latin typeface="Cambria" panose="02040503050406030204" pitchFamily="18" charset="0"/>
                          <a:ea typeface="Cambria" panose="02040503050406030204" pitchFamily="18" charset="0"/>
                          <a:cs typeface="+mn-cs"/>
                        </a:rPr>
                        <a:t>The company should also submit a list containing the details of all the </a:t>
                      </a:r>
                      <a:r>
                        <a:rPr kumimoji="0" lang="en-US" sz="1950" b="1" i="0" kern="1200" dirty="0" smtClean="0">
                          <a:solidFill>
                            <a:srgbClr val="FF0000"/>
                          </a:solidFill>
                          <a:latin typeface="Cambria" panose="02040503050406030204" pitchFamily="18" charset="0"/>
                          <a:ea typeface="Cambria" panose="02040503050406030204" pitchFamily="18" charset="0"/>
                          <a:cs typeface="+mn-cs"/>
                        </a:rPr>
                        <a:t>court cases pending against it</a:t>
                      </a:r>
                      <a:r>
                        <a:rPr kumimoji="0" lang="en-US" sz="1950" b="0" i="0" kern="1200" dirty="0" smtClean="0">
                          <a:solidFill>
                            <a:schemeClr val="dk1"/>
                          </a:solidFill>
                          <a:latin typeface="Cambria" panose="02040503050406030204" pitchFamily="18" charset="0"/>
                          <a:ea typeface="Cambria" panose="02040503050406030204" pitchFamily="18" charset="0"/>
                          <a:cs typeface="+mn-cs"/>
                        </a:rPr>
                        <a:t>, including those pending in consumer forum.</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394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204864"/>
            <a:ext cx="8229600" cy="2645648"/>
          </a:xfrm>
        </p:spPr>
        <p:txBody>
          <a:bodyPr>
            <a:normAutofit/>
          </a:bodyPr>
          <a:lstStyle/>
          <a:p>
            <a:pPr algn="ctr">
              <a:buNone/>
            </a:pPr>
            <a:r>
              <a:rPr lang="en-US" sz="4400" b="1" i="1" dirty="0">
                <a:latin typeface="Sitka Small" panose="02000505000000020004" pitchFamily="2" charset="0"/>
              </a:rPr>
              <a:t>Deregistration of Non-Banking Financial Company (NBFC)</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3419</TotalTime>
  <Words>5579</Words>
  <Application>Microsoft Office PowerPoint</Application>
  <PresentationFormat>On-screen Show (4:3)</PresentationFormat>
  <Paragraphs>424</Paragraphs>
  <Slides>56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Arial</vt:lpstr>
      <vt:lpstr>Calibri</vt:lpstr>
      <vt:lpstr>Cambria</vt:lpstr>
      <vt:lpstr>Constantia</vt:lpstr>
      <vt:lpstr>Georgia</vt:lpstr>
      <vt:lpstr>Sitka Small</vt:lpstr>
      <vt:lpstr>Sitka Text</vt:lpstr>
      <vt:lpstr>Wingdings</vt:lpstr>
      <vt:lpstr>Wingdings 2</vt:lpstr>
      <vt:lpstr>Flow</vt:lpstr>
      <vt:lpstr>           Non Banking Financial Company (NBFC)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E-Form ACTIVE INC-22A (Active Companies Tagging Identities and Verification)</dc:title>
  <dc:creator>USER</dc:creator>
  <cp:lastModifiedBy>HANSRAJ</cp:lastModifiedBy>
  <cp:revision>401</cp:revision>
  <cp:lastPrinted>2023-03-29T03:49:00Z</cp:lastPrinted>
  <dcterms:created xsi:type="dcterms:W3CDTF">2019-02-28T05:43:07Z</dcterms:created>
  <dcterms:modified xsi:type="dcterms:W3CDTF">2023-05-03T18:12:04Z</dcterms:modified>
</cp:coreProperties>
</file>